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36"/>
  </p:notesMasterIdLst>
  <p:sldIdLst>
    <p:sldId id="256" r:id="rId2"/>
    <p:sldId id="257" r:id="rId3"/>
    <p:sldId id="262" r:id="rId4"/>
    <p:sldId id="263" r:id="rId5"/>
    <p:sldId id="334" r:id="rId6"/>
    <p:sldId id="275" r:id="rId7"/>
    <p:sldId id="276" r:id="rId8"/>
    <p:sldId id="277" r:id="rId9"/>
    <p:sldId id="278" r:id="rId10"/>
    <p:sldId id="279" r:id="rId11"/>
    <p:sldId id="280" r:id="rId12"/>
    <p:sldId id="281" r:id="rId13"/>
    <p:sldId id="282" r:id="rId14"/>
    <p:sldId id="283" r:id="rId15"/>
    <p:sldId id="320" r:id="rId16"/>
    <p:sldId id="339" r:id="rId17"/>
    <p:sldId id="338" r:id="rId18"/>
    <p:sldId id="272" r:id="rId19"/>
    <p:sldId id="273" r:id="rId20"/>
    <p:sldId id="274" r:id="rId21"/>
    <p:sldId id="326" r:id="rId22"/>
    <p:sldId id="327" r:id="rId23"/>
    <p:sldId id="328" r:id="rId24"/>
    <p:sldId id="329" r:id="rId25"/>
    <p:sldId id="330" r:id="rId26"/>
    <p:sldId id="331" r:id="rId27"/>
    <p:sldId id="333" r:id="rId28"/>
    <p:sldId id="284" r:id="rId29"/>
    <p:sldId id="335" r:id="rId30"/>
    <p:sldId id="286" r:id="rId31"/>
    <p:sldId id="336" r:id="rId32"/>
    <p:sldId id="337" r:id="rId33"/>
    <p:sldId id="287" r:id="rId34"/>
    <p:sldId id="325"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20"/>
    <p:restoredTop sz="86122"/>
  </p:normalViewPr>
  <p:slideViewPr>
    <p:cSldViewPr snapToGrid="0">
      <p:cViewPr varScale="1">
        <p:scale>
          <a:sx n="109" d="100"/>
          <a:sy n="109" d="100"/>
        </p:scale>
        <p:origin x="6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9/16/24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6" name="Google Shape;436;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54" name="Google Shape;454;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Helvetica Neue" panose="02000503000000020004" pitchFamily="2" charset="0"/>
              </a:rPr>
              <a:t>The </a:t>
            </a:r>
            <a:r>
              <a:rPr lang="en-US" b="1" i="0" dirty="0">
                <a:solidFill>
                  <a:srgbClr val="333333"/>
                </a:solidFill>
                <a:effectLst/>
                <a:latin typeface="Helvetica Neue" panose="02000503000000020004" pitchFamily="2" charset="0"/>
              </a:rPr>
              <a:t>expressiveness</a:t>
            </a:r>
            <a:r>
              <a:rPr lang="en-US" b="0" i="0" dirty="0">
                <a:solidFill>
                  <a:srgbClr val="333333"/>
                </a:solidFill>
                <a:effectLst/>
                <a:latin typeface="Helvetica Neue" panose="02000503000000020004" pitchFamily="2" charset="0"/>
              </a:rPr>
              <a:t> of a visual encoding should “express all of, and only, the attributes of the data.” It is violated when we use encodings that do not match our data type or our visualization goals. When it fails, a chart is not only sub-optimal and confusing, it can be incorrect and misleading. Charts can fail the expressiveness test if their encodings imply ordering when there actually is none, or they mis-order a variable.</a:t>
            </a:r>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17</a:t>
            </a:fld>
            <a:endParaRPr lang="en-US"/>
          </a:p>
        </p:txBody>
      </p:sp>
    </p:spTree>
    <p:extLst>
      <p:ext uri="{BB962C8B-B14F-4D97-AF65-F5344CB8AC3E}">
        <p14:creationId xmlns:p14="http://schemas.microsoft.com/office/powerpoint/2010/main" val="1427155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allisonhorst.github.io</a:t>
            </a:r>
            <a:r>
              <a:rPr lang="en-US" dirty="0"/>
              <a:t>/</a:t>
            </a:r>
            <a:r>
              <a:rPr lang="en-US" dirty="0" err="1"/>
              <a:t>palmerpenguins</a:t>
            </a:r>
            <a:r>
              <a:rPr lang="en-US" dirty="0"/>
              <a:t>/#meet-the-palmer-penguins</a:t>
            </a:r>
          </a:p>
          <a:p>
            <a:endParaRPr lang="en-US" dirty="0"/>
          </a:p>
          <a:p>
            <a:r>
              <a:rPr lang="en-US" dirty="0"/>
              <a:t>Species, island, </a:t>
            </a:r>
            <a:r>
              <a:rPr lang="en-US" dirty="0" err="1"/>
              <a:t>bill_length</a:t>
            </a:r>
            <a:r>
              <a:rPr lang="en-US" dirty="0"/>
              <a:t>, </a:t>
            </a:r>
            <a:r>
              <a:rPr lang="en-US" dirty="0" err="1"/>
              <a:t>bill_depth</a:t>
            </a:r>
            <a:r>
              <a:rPr lang="en-US" dirty="0"/>
              <a:t>, </a:t>
            </a:r>
            <a:r>
              <a:rPr lang="en-US" dirty="0" err="1"/>
              <a:t>flipper_length</a:t>
            </a:r>
            <a:r>
              <a:rPr lang="en-US" dirty="0"/>
              <a:t>, </a:t>
            </a:r>
            <a:r>
              <a:rPr lang="en-US" dirty="0" err="1"/>
              <a:t>body_mass</a:t>
            </a:r>
            <a:r>
              <a:rPr lang="en-US" dirty="0"/>
              <a:t> </a:t>
            </a:r>
          </a:p>
        </p:txBody>
      </p:sp>
      <p:sp>
        <p:nvSpPr>
          <p:cNvPr id="4" name="Slide Number Placeholder 3"/>
          <p:cNvSpPr>
            <a:spLocks noGrp="1"/>
          </p:cNvSpPr>
          <p:nvPr>
            <p:ph type="sldNum" sz="quarter" idx="5"/>
          </p:nvPr>
        </p:nvSpPr>
        <p:spPr/>
        <p:txBody>
          <a:bodyPr/>
          <a:lstStyle/>
          <a:p>
            <a:fld id="{E666506D-5C9B-294C-B2AE-15ACE8B5B9F7}" type="slidenum">
              <a:rPr lang="en-US" smtClean="0"/>
              <a:t>18</a:t>
            </a:fld>
            <a:endParaRPr lang="en-US"/>
          </a:p>
        </p:txBody>
      </p:sp>
    </p:spTree>
    <p:extLst>
      <p:ext uri="{BB962C8B-B14F-4D97-AF65-F5344CB8AC3E}">
        <p14:creationId xmlns:p14="http://schemas.microsoft.com/office/powerpoint/2010/main" val="1941801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Height implied </a:t>
            </a:r>
            <a:r>
              <a:rPr lang="en-US" dirty="0" err="1"/>
              <a:t>sweeden</a:t>
            </a:r>
            <a:r>
              <a:rPr lang="en-US" dirty="0"/>
              <a:t> is better</a:t>
            </a:r>
          </a:p>
        </p:txBody>
      </p:sp>
      <p:sp>
        <p:nvSpPr>
          <p:cNvPr id="4" name="Slide Number Placeholder 3"/>
          <p:cNvSpPr>
            <a:spLocks noGrp="1"/>
          </p:cNvSpPr>
          <p:nvPr>
            <p:ph type="sldNum" sz="quarter" idx="5"/>
          </p:nvPr>
        </p:nvSpPr>
        <p:spPr/>
        <p:txBody>
          <a:bodyPr/>
          <a:lstStyle/>
          <a:p>
            <a:fld id="{E666506D-5C9B-294C-B2AE-15ACE8B5B9F7}" type="slidenum">
              <a:rPr lang="en-US" smtClean="0"/>
              <a:t>19</a:t>
            </a:fld>
            <a:endParaRPr lang="en-US"/>
          </a:p>
        </p:txBody>
      </p:sp>
    </p:spTree>
    <p:extLst>
      <p:ext uri="{BB962C8B-B14F-4D97-AF65-F5344CB8AC3E}">
        <p14:creationId xmlns:p14="http://schemas.microsoft.com/office/powerpoint/2010/main" val="3620197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 processed genes, but salience attenuated </a:t>
            </a:r>
            <a:r>
              <a:rPr lang="en-US" dirty="0" err="1"/>
              <a:t>Ø</a:t>
            </a:r>
            <a:r>
              <a:rPr lang="en-US" dirty="0"/>
              <a:t>  other genes encoded with competing glyph - red star.</a:t>
            </a:r>
          </a:p>
        </p:txBody>
      </p:sp>
      <p:sp>
        <p:nvSpPr>
          <p:cNvPr id="4" name="Slide Number Placeholder 3"/>
          <p:cNvSpPr>
            <a:spLocks noGrp="1"/>
          </p:cNvSpPr>
          <p:nvPr>
            <p:ph type="sldNum" sz="quarter" idx="5"/>
          </p:nvPr>
        </p:nvSpPr>
        <p:spPr/>
        <p:txBody>
          <a:bodyPr/>
          <a:lstStyle/>
          <a:p>
            <a:fld id="{E666506D-5C9B-294C-B2AE-15ACE8B5B9F7}" type="slidenum">
              <a:rPr lang="en-US" smtClean="0"/>
              <a:t>22</a:t>
            </a:fld>
            <a:endParaRPr lang="en-US"/>
          </a:p>
        </p:txBody>
      </p:sp>
    </p:spTree>
    <p:extLst>
      <p:ext uri="{BB962C8B-B14F-4D97-AF65-F5344CB8AC3E}">
        <p14:creationId xmlns:p14="http://schemas.microsoft.com/office/powerpoint/2010/main" val="470528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23</a:t>
            </a:fld>
            <a:endParaRPr lang="en-US"/>
          </a:p>
        </p:txBody>
      </p:sp>
    </p:spTree>
    <p:extLst>
      <p:ext uri="{BB962C8B-B14F-4D97-AF65-F5344CB8AC3E}">
        <p14:creationId xmlns:p14="http://schemas.microsoft.com/office/powerpoint/2010/main" val="2574575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Kind of old news </a:t>
            </a:r>
          </a:p>
        </p:txBody>
      </p:sp>
      <p:sp>
        <p:nvSpPr>
          <p:cNvPr id="4" name="Slide Number Placeholder 3"/>
          <p:cNvSpPr>
            <a:spLocks noGrp="1"/>
          </p:cNvSpPr>
          <p:nvPr>
            <p:ph type="sldNum" sz="quarter" idx="5"/>
          </p:nvPr>
        </p:nvSpPr>
        <p:spPr/>
        <p:txBody>
          <a:bodyPr/>
          <a:lstStyle/>
          <a:p>
            <a:fld id="{E666506D-5C9B-294C-B2AE-15ACE8B5B9F7}" type="slidenum">
              <a:rPr lang="en-US" smtClean="0"/>
              <a:t>24</a:t>
            </a:fld>
            <a:endParaRPr lang="en-US"/>
          </a:p>
        </p:txBody>
      </p:sp>
    </p:spTree>
    <p:extLst>
      <p:ext uri="{BB962C8B-B14F-4D97-AF65-F5344CB8AC3E}">
        <p14:creationId xmlns:p14="http://schemas.microsoft.com/office/powerpoint/2010/main" val="1561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Although 40% of users’ time was spent looking at embellishments for Holmes charts, this did not result in a longer time to describe the charts. </a:t>
            </a:r>
          </a:p>
        </p:txBody>
      </p:sp>
      <p:sp>
        <p:nvSpPr>
          <p:cNvPr id="4" name="Slide Number Placeholder 3"/>
          <p:cNvSpPr>
            <a:spLocks noGrp="1"/>
          </p:cNvSpPr>
          <p:nvPr>
            <p:ph type="sldNum" sz="quarter" idx="5"/>
          </p:nvPr>
        </p:nvSpPr>
        <p:spPr/>
        <p:txBody>
          <a:bodyPr/>
          <a:lstStyle/>
          <a:p>
            <a:fld id="{E666506D-5C9B-294C-B2AE-15ACE8B5B9F7}" type="slidenum">
              <a:rPr lang="en-US" smtClean="0"/>
              <a:t>33</a:t>
            </a:fld>
            <a:endParaRPr lang="en-US"/>
          </a:p>
        </p:txBody>
      </p:sp>
    </p:spTree>
    <p:extLst>
      <p:ext uri="{BB962C8B-B14F-4D97-AF65-F5344CB8AC3E}">
        <p14:creationId xmlns:p14="http://schemas.microsoft.com/office/powerpoint/2010/main" val="234339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6506D-5C9B-294C-B2AE-15ACE8B5B9F7}" type="slidenum">
              <a:rPr lang="en-US" smtClean="0"/>
              <a:t>34</a:t>
            </a:fld>
            <a:endParaRPr lang="en-US"/>
          </a:p>
        </p:txBody>
      </p:sp>
    </p:spTree>
    <p:extLst>
      <p:ext uri="{BB962C8B-B14F-4D97-AF65-F5344CB8AC3E}">
        <p14:creationId xmlns:p14="http://schemas.microsoft.com/office/powerpoint/2010/main" val="40049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Reification –  we prefer complete shapes, so we fill in the gaps between elements to complete the image</a:t>
            </a:r>
          </a:p>
          <a:p>
            <a:pPr marL="0" lvl="0" indent="0" algn="l" rtl="0">
              <a:spcBef>
                <a:spcPts val="0"/>
              </a:spcBef>
              <a:spcAft>
                <a:spcPts val="0"/>
              </a:spcAft>
              <a:buNone/>
            </a:pPr>
            <a:r>
              <a:rPr lang="en-US" dirty="0"/>
              <a:t>Emergence – See the big picture first, connect small parts into a big picture </a:t>
            </a:r>
          </a:p>
          <a:p>
            <a:pPr marL="0" lvl="0" indent="0" algn="l" rtl="0">
              <a:spcBef>
                <a:spcPts val="0"/>
              </a:spcBef>
              <a:spcAft>
                <a:spcPts val="0"/>
              </a:spcAft>
              <a:buNone/>
            </a:pPr>
            <a:r>
              <a:rPr lang="en-US" dirty="0" err="1"/>
              <a:t>Multistability</a:t>
            </a:r>
            <a:r>
              <a:rPr lang="en-US" dirty="0"/>
              <a:t> – Many ways to interpret, but only see one at a time; front is back, front is front, diamond in middle </a:t>
            </a:r>
          </a:p>
          <a:p>
            <a:pPr marL="0" lvl="0" indent="0" algn="l" rtl="0">
              <a:spcBef>
                <a:spcPts val="0"/>
              </a:spcBef>
              <a:spcAft>
                <a:spcPts val="0"/>
              </a:spcAft>
              <a:buNone/>
            </a:pPr>
            <a:r>
              <a:rPr lang="en-US" dirty="0"/>
              <a:t>Invariance – see basic shapes as identical regardless of transformations </a:t>
            </a:r>
            <a:endParaRPr dirty="0"/>
          </a:p>
        </p:txBody>
      </p:sp>
      <p:sp>
        <p:nvSpPr>
          <p:cNvPr id="223" name="Google Shape;22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3" name="Google Shape;34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14586" y="460884"/>
            <a:ext cx="5555827" cy="498598"/>
          </a:xfrm>
          <a:prstGeom prst="rect">
            <a:avLst/>
          </a:prstGeom>
        </p:spPr>
        <p:txBody>
          <a:bodyPr wrap="square" lIns="0" tIns="0" rIns="0" bIns="0">
            <a:spAutoFit/>
          </a:bodyPr>
          <a:lstStyle>
            <a:lvl1pPr>
              <a:defRPr sz="3600" b="0" i="0">
                <a:solidFill>
                  <a:srgbClr val="003470"/>
                </a:solidFill>
                <a:latin typeface="Arial"/>
                <a:cs typeface="Arial"/>
              </a:defRPr>
            </a:lvl1pPr>
          </a:lstStyle>
          <a:p>
            <a:endParaRPr/>
          </a:p>
        </p:txBody>
      </p:sp>
      <p:sp>
        <p:nvSpPr>
          <p:cNvPr id="3" name="Holder 3"/>
          <p:cNvSpPr>
            <a:spLocks noGrp="1"/>
          </p:cNvSpPr>
          <p:nvPr>
            <p:ph type="subTitle" idx="4"/>
          </p:nvPr>
        </p:nvSpPr>
        <p:spPr>
          <a:xfrm>
            <a:off x="1828800" y="4476131"/>
            <a:ext cx="8534400" cy="443198"/>
          </a:xfrm>
          <a:prstGeom prst="rect">
            <a:avLst/>
          </a:prstGeom>
        </p:spPr>
        <p:txBody>
          <a:bodyPr wrap="square" lIns="0" tIns="0" rIns="0" bIns="0">
            <a:spAutoFit/>
          </a:bodyPr>
          <a:lstStyle>
            <a:lvl1pPr>
              <a:defRPr sz="3200" b="1" i="0">
                <a:solidFill>
                  <a:srgbClr val="292934"/>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73482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9/16/24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9/16/24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9/16/24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9/16/24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9/16/24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9/16/24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9/16/24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ublic.tableau.com/app/discover/viz-of-the-day"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g"/><Relationship Id="rId7" Type="http://schemas.openxmlformats.org/officeDocument/2006/relationships/image" Target="../media/image19.pn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Communicating with Data – Visualization Fundamentals Pt. 2</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p36"/>
          <p:cNvSpPr txBox="1">
            <a:spLocks noGrp="1"/>
          </p:cNvSpPr>
          <p:nvPr>
            <p:ph type="body" idx="1"/>
          </p:nvPr>
        </p:nvSpPr>
        <p:spPr>
          <a:xfrm>
            <a:off x="3477500" y="990596"/>
            <a:ext cx="8229600" cy="4876800"/>
          </a:xfrm>
          <a:prstGeom prst="rect">
            <a:avLst/>
          </a:prstGeom>
          <a:noFill/>
          <a:ln>
            <a:noFill/>
          </a:ln>
        </p:spPr>
        <p:txBody>
          <a:bodyPr spcFirstLastPara="1" vert="horz" wrap="square" lIns="91425" tIns="45700" rIns="91425" bIns="45700" rtlCol="0" anchor="t" anchorCtr="0">
            <a:noAutofit/>
          </a:bodyPr>
          <a:lstStyle/>
          <a:p>
            <a:pPr marL="0" indent="0">
              <a:lnSpc>
                <a:spcPct val="100000"/>
              </a:lnSpc>
              <a:spcBef>
                <a:spcPts val="0"/>
              </a:spcBef>
              <a:buNone/>
            </a:pPr>
            <a:r>
              <a:rPr lang="en-US" sz="2400" dirty="0">
                <a:ea typeface="Arial"/>
                <a:cs typeface="Arial"/>
                <a:sym typeface="Arial"/>
              </a:rPr>
              <a:t>We perceive objects as being symmetrical, arranged around a center point</a:t>
            </a:r>
            <a:endParaRPr sz="2400" dirty="0">
              <a:ea typeface="Arial"/>
              <a:cs typeface="Arial"/>
              <a:sym typeface="Arial"/>
            </a:endParaRPr>
          </a:p>
        </p:txBody>
      </p:sp>
      <p:sp>
        <p:nvSpPr>
          <p:cNvPr id="378" name="Google Shape;378;p36"/>
          <p:cNvSpPr txBox="1"/>
          <p:nvPr/>
        </p:nvSpPr>
        <p:spPr>
          <a:xfrm>
            <a:off x="4010431" y="2438396"/>
            <a:ext cx="7163740" cy="1569660"/>
          </a:xfrm>
          <a:prstGeom prst="rect">
            <a:avLst/>
          </a:prstGeom>
          <a:noFill/>
          <a:ln>
            <a:noFill/>
          </a:ln>
        </p:spPr>
        <p:txBody>
          <a:bodyPr spcFirstLastPara="1" wrap="square" lIns="91425" tIns="45700" rIns="91425" bIns="45700" anchor="t" anchorCtr="0">
            <a:noAutofit/>
          </a:bodyPr>
          <a:lstStyle/>
          <a:p>
            <a:pPr algn="ctr"/>
            <a:r>
              <a:rPr lang="en-US" sz="9600" dirty="0">
                <a:solidFill>
                  <a:schemeClr val="dk1"/>
                </a:solidFill>
                <a:latin typeface="Arial"/>
                <a:ea typeface="Arial"/>
                <a:cs typeface="Arial"/>
                <a:sym typeface="Arial"/>
              </a:rPr>
              <a:t>[    ] {    } [    ]</a:t>
            </a:r>
            <a:endParaRPr sz="9600" dirty="0">
              <a:solidFill>
                <a:schemeClr val="dk1"/>
              </a:solidFill>
              <a:latin typeface="Arial"/>
              <a:ea typeface="Arial"/>
              <a:cs typeface="Arial"/>
              <a:sym typeface="Arial"/>
            </a:endParaRPr>
          </a:p>
        </p:txBody>
      </p:sp>
      <p:grpSp>
        <p:nvGrpSpPr>
          <p:cNvPr id="379" name="Google Shape;379;p36"/>
          <p:cNvGrpSpPr/>
          <p:nvPr/>
        </p:nvGrpSpPr>
        <p:grpSpPr>
          <a:xfrm>
            <a:off x="5153900" y="2666996"/>
            <a:ext cx="4876800" cy="1447800"/>
            <a:chOff x="2133600" y="3276600"/>
            <a:chExt cx="4876800" cy="1447800"/>
          </a:xfrm>
        </p:grpSpPr>
        <p:cxnSp>
          <p:nvCxnSpPr>
            <p:cNvPr id="380" name="Google Shape;380;p36"/>
            <p:cNvCxnSpPr/>
            <p:nvPr/>
          </p:nvCxnSpPr>
          <p:spPr>
            <a:xfrm>
              <a:off x="2133600" y="3276600"/>
              <a:ext cx="0" cy="1447800"/>
            </a:xfrm>
            <a:prstGeom prst="straightConnector1">
              <a:avLst/>
            </a:prstGeom>
            <a:noFill/>
            <a:ln w="38100" cap="rnd" cmpd="sng">
              <a:solidFill>
                <a:srgbClr val="000000"/>
              </a:solidFill>
              <a:prstDash val="dash"/>
              <a:round/>
              <a:headEnd type="none" w="sm" len="sm"/>
              <a:tailEnd type="none" w="sm" len="sm"/>
            </a:ln>
          </p:spPr>
        </p:cxnSp>
        <p:cxnSp>
          <p:nvCxnSpPr>
            <p:cNvPr id="381" name="Google Shape;381;p36"/>
            <p:cNvCxnSpPr/>
            <p:nvPr/>
          </p:nvCxnSpPr>
          <p:spPr>
            <a:xfrm>
              <a:off x="7010400" y="3276600"/>
              <a:ext cx="0" cy="1447800"/>
            </a:xfrm>
            <a:prstGeom prst="straightConnector1">
              <a:avLst/>
            </a:prstGeom>
            <a:noFill/>
            <a:ln w="38100" cap="rnd" cmpd="sng">
              <a:solidFill>
                <a:srgbClr val="000000"/>
              </a:solidFill>
              <a:prstDash val="dash"/>
              <a:round/>
              <a:headEnd type="none" w="sm" len="sm"/>
              <a:tailEnd type="none" w="sm" len="sm"/>
            </a:ln>
          </p:spPr>
        </p:cxnSp>
        <p:cxnSp>
          <p:nvCxnSpPr>
            <p:cNvPr id="382" name="Google Shape;382;p36"/>
            <p:cNvCxnSpPr/>
            <p:nvPr/>
          </p:nvCxnSpPr>
          <p:spPr>
            <a:xfrm>
              <a:off x="4572000" y="3276600"/>
              <a:ext cx="0" cy="1447800"/>
            </a:xfrm>
            <a:prstGeom prst="straightConnector1">
              <a:avLst/>
            </a:prstGeom>
            <a:noFill/>
            <a:ln w="38100" cap="rnd" cmpd="sng">
              <a:solidFill>
                <a:srgbClr val="000000"/>
              </a:solidFill>
              <a:prstDash val="dash"/>
              <a:round/>
              <a:headEnd type="none" w="sm" len="sm"/>
              <a:tailEnd type="none" w="sm" len="sm"/>
            </a:ln>
          </p:spPr>
        </p:cxnSp>
      </p:grpSp>
      <p:sp>
        <p:nvSpPr>
          <p:cNvPr id="383" name="Google Shape;383;p36"/>
          <p:cNvSpPr/>
          <p:nvPr/>
        </p:nvSpPr>
        <p:spPr>
          <a:xfrm>
            <a:off x="4126724" y="2743196"/>
            <a:ext cx="2057400" cy="1295400"/>
          </a:xfrm>
          <a:prstGeom prst="rect">
            <a:avLst/>
          </a:prstGeom>
          <a:noFill/>
          <a:ln w="38100" cap="flat" cmpd="sng">
            <a:solidFill>
              <a:srgbClr val="292934"/>
            </a:solidFill>
            <a:prstDash val="dash"/>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384" name="Google Shape;384;p36"/>
          <p:cNvSpPr/>
          <p:nvPr/>
        </p:nvSpPr>
        <p:spPr>
          <a:xfrm>
            <a:off x="6449300" y="2743196"/>
            <a:ext cx="2286000" cy="1295400"/>
          </a:xfrm>
          <a:prstGeom prst="rect">
            <a:avLst/>
          </a:prstGeom>
          <a:noFill/>
          <a:ln w="38100" cap="flat" cmpd="sng">
            <a:solidFill>
              <a:srgbClr val="292934"/>
            </a:solidFill>
            <a:prstDash val="dash"/>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385" name="Google Shape;385;p36"/>
          <p:cNvSpPr/>
          <p:nvPr/>
        </p:nvSpPr>
        <p:spPr>
          <a:xfrm>
            <a:off x="9009620" y="2743196"/>
            <a:ext cx="2057400" cy="1295400"/>
          </a:xfrm>
          <a:prstGeom prst="rect">
            <a:avLst/>
          </a:prstGeom>
          <a:noFill/>
          <a:ln w="38100" cap="flat" cmpd="sng">
            <a:solidFill>
              <a:srgbClr val="292934"/>
            </a:solidFill>
            <a:prstDash val="dash"/>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grpSp>
        <p:nvGrpSpPr>
          <p:cNvPr id="386" name="Google Shape;386;p36"/>
          <p:cNvGrpSpPr/>
          <p:nvPr/>
        </p:nvGrpSpPr>
        <p:grpSpPr>
          <a:xfrm>
            <a:off x="5992100" y="1904997"/>
            <a:ext cx="3200400" cy="762001"/>
            <a:chOff x="2971800" y="2514600"/>
            <a:chExt cx="3200400" cy="762001"/>
          </a:xfrm>
        </p:grpSpPr>
        <p:grpSp>
          <p:nvGrpSpPr>
            <p:cNvPr id="387" name="Google Shape;387;p36"/>
            <p:cNvGrpSpPr/>
            <p:nvPr/>
          </p:nvGrpSpPr>
          <p:grpSpPr>
            <a:xfrm rot="10800000" flipH="1">
              <a:off x="2971800" y="3124200"/>
              <a:ext cx="3200400" cy="152401"/>
              <a:chOff x="2971800" y="4724400"/>
              <a:chExt cx="3200400" cy="152401"/>
            </a:xfrm>
          </p:grpSpPr>
          <p:sp>
            <p:nvSpPr>
              <p:cNvPr id="388" name="Google Shape;388;p36"/>
              <p:cNvSpPr/>
              <p:nvPr/>
            </p:nvSpPr>
            <p:spPr>
              <a:xfrm rot="-5400000">
                <a:off x="3276600" y="4419600"/>
                <a:ext cx="152400" cy="762000"/>
              </a:xfrm>
              <a:prstGeom prst="leftBracket">
                <a:avLst>
                  <a:gd name="adj" fmla="val 8333"/>
                </a:avLst>
              </a:prstGeom>
              <a:noFill/>
              <a:ln w="38100" cap="rnd"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tx1">
                      <a:lumMod val="75000"/>
                      <a:lumOff val="25000"/>
                    </a:schemeClr>
                  </a:solidFill>
                  <a:ea typeface="Arial"/>
                  <a:cs typeface="Arial"/>
                  <a:sym typeface="Arial"/>
                </a:endParaRPr>
              </a:p>
            </p:txBody>
          </p:sp>
          <p:sp>
            <p:nvSpPr>
              <p:cNvPr id="389" name="Google Shape;389;p36"/>
              <p:cNvSpPr/>
              <p:nvPr/>
            </p:nvSpPr>
            <p:spPr>
              <a:xfrm rot="-5400000">
                <a:off x="5715000" y="4419601"/>
                <a:ext cx="152400" cy="762000"/>
              </a:xfrm>
              <a:prstGeom prst="leftBracket">
                <a:avLst>
                  <a:gd name="adj" fmla="val 8333"/>
                </a:avLst>
              </a:prstGeom>
              <a:noFill/>
              <a:ln w="38100" cap="rnd"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tx1">
                      <a:lumMod val="75000"/>
                      <a:lumOff val="25000"/>
                    </a:schemeClr>
                  </a:solidFill>
                  <a:ea typeface="Arial"/>
                  <a:cs typeface="Arial"/>
                  <a:sym typeface="Arial"/>
                </a:endParaRPr>
              </a:p>
            </p:txBody>
          </p:sp>
        </p:grpSp>
        <p:sp>
          <p:nvSpPr>
            <p:cNvPr id="390" name="Google Shape;390;p36"/>
            <p:cNvSpPr txBox="1"/>
            <p:nvPr/>
          </p:nvSpPr>
          <p:spPr>
            <a:xfrm>
              <a:off x="3429000" y="2514600"/>
              <a:ext cx="2305439" cy="461665"/>
            </a:xfrm>
            <a:prstGeom prst="rect">
              <a:avLst/>
            </a:prstGeom>
            <a:noFill/>
            <a:ln>
              <a:noFill/>
            </a:ln>
          </p:spPr>
          <p:txBody>
            <a:bodyPr spcFirstLastPara="1" wrap="square" lIns="91425" tIns="45700" rIns="91425" bIns="45700" anchor="t" anchorCtr="0">
              <a:noAutofit/>
            </a:bodyPr>
            <a:lstStyle/>
            <a:p>
              <a:r>
                <a:rPr lang="en-US" sz="2400">
                  <a:solidFill>
                    <a:schemeClr val="tx1">
                      <a:lumMod val="75000"/>
                      <a:lumOff val="25000"/>
                    </a:schemeClr>
                  </a:solidFill>
                  <a:ea typeface="Arial"/>
                  <a:cs typeface="Arial"/>
                  <a:sym typeface="Arial"/>
                </a:rPr>
                <a:t>law of proximity</a:t>
              </a:r>
              <a:endParaRPr sz="2400">
                <a:solidFill>
                  <a:schemeClr val="tx1">
                    <a:lumMod val="75000"/>
                    <a:lumOff val="25000"/>
                  </a:schemeClr>
                </a:solidFill>
                <a:ea typeface="Arial"/>
                <a:cs typeface="Arial"/>
                <a:sym typeface="Arial"/>
              </a:endParaRPr>
            </a:p>
          </p:txBody>
        </p:sp>
      </p:grpSp>
      <p:grpSp>
        <p:nvGrpSpPr>
          <p:cNvPr id="391" name="Google Shape;391;p36"/>
          <p:cNvGrpSpPr/>
          <p:nvPr/>
        </p:nvGrpSpPr>
        <p:grpSpPr>
          <a:xfrm>
            <a:off x="4315700" y="4114797"/>
            <a:ext cx="6553200" cy="766465"/>
            <a:chOff x="1295400" y="4724400"/>
            <a:chExt cx="6553200" cy="766465"/>
          </a:xfrm>
        </p:grpSpPr>
        <p:grpSp>
          <p:nvGrpSpPr>
            <p:cNvPr id="392" name="Google Shape;392;p36"/>
            <p:cNvGrpSpPr/>
            <p:nvPr/>
          </p:nvGrpSpPr>
          <p:grpSpPr>
            <a:xfrm rot="10800000" flipH="1">
              <a:off x="1295400" y="4724400"/>
              <a:ext cx="6553200" cy="152401"/>
              <a:chOff x="1295400" y="3124200"/>
              <a:chExt cx="6553200" cy="152401"/>
            </a:xfrm>
          </p:grpSpPr>
          <p:sp>
            <p:nvSpPr>
              <p:cNvPr id="393" name="Google Shape;393;p36"/>
              <p:cNvSpPr/>
              <p:nvPr/>
            </p:nvSpPr>
            <p:spPr>
              <a:xfrm rot="-5400000" flipH="1">
                <a:off x="2057400" y="2362200"/>
                <a:ext cx="152400" cy="1676400"/>
              </a:xfrm>
              <a:prstGeom prst="leftBracket">
                <a:avLst>
                  <a:gd name="adj" fmla="val 8333"/>
                </a:avLst>
              </a:prstGeom>
              <a:noFill/>
              <a:ln w="38100" cap="rnd"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tx1">
                      <a:lumMod val="75000"/>
                      <a:lumOff val="25000"/>
                    </a:schemeClr>
                  </a:solidFill>
                  <a:ea typeface="Arial"/>
                  <a:cs typeface="Arial"/>
                  <a:sym typeface="Arial"/>
                </a:endParaRPr>
              </a:p>
            </p:txBody>
          </p:sp>
          <p:sp>
            <p:nvSpPr>
              <p:cNvPr id="394" name="Google Shape;394;p36"/>
              <p:cNvSpPr/>
              <p:nvPr/>
            </p:nvSpPr>
            <p:spPr>
              <a:xfrm rot="-5400000" flipH="1">
                <a:off x="4495800" y="2362201"/>
                <a:ext cx="152400" cy="1676400"/>
              </a:xfrm>
              <a:prstGeom prst="leftBracket">
                <a:avLst>
                  <a:gd name="adj" fmla="val 8333"/>
                </a:avLst>
              </a:prstGeom>
              <a:noFill/>
              <a:ln w="38100" cap="rnd"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tx1">
                      <a:lumMod val="75000"/>
                      <a:lumOff val="25000"/>
                    </a:schemeClr>
                  </a:solidFill>
                  <a:ea typeface="Arial"/>
                  <a:cs typeface="Arial"/>
                  <a:sym typeface="Arial"/>
                </a:endParaRPr>
              </a:p>
            </p:txBody>
          </p:sp>
          <p:sp>
            <p:nvSpPr>
              <p:cNvPr id="395" name="Google Shape;395;p36"/>
              <p:cNvSpPr/>
              <p:nvPr/>
            </p:nvSpPr>
            <p:spPr>
              <a:xfrm rot="-5400000" flipH="1">
                <a:off x="6934200" y="2362201"/>
                <a:ext cx="152400" cy="1676400"/>
              </a:xfrm>
              <a:prstGeom prst="leftBracket">
                <a:avLst>
                  <a:gd name="adj" fmla="val 8333"/>
                </a:avLst>
              </a:prstGeom>
              <a:noFill/>
              <a:ln w="38100" cap="rnd"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tx1">
                      <a:lumMod val="75000"/>
                      <a:lumOff val="25000"/>
                    </a:schemeClr>
                  </a:solidFill>
                  <a:ea typeface="Arial"/>
                  <a:cs typeface="Arial"/>
                  <a:sym typeface="Arial"/>
                </a:endParaRPr>
              </a:p>
            </p:txBody>
          </p:sp>
        </p:grpSp>
        <p:sp>
          <p:nvSpPr>
            <p:cNvPr id="396" name="Google Shape;396;p36"/>
            <p:cNvSpPr txBox="1"/>
            <p:nvPr/>
          </p:nvSpPr>
          <p:spPr>
            <a:xfrm>
              <a:off x="2149552" y="5029200"/>
              <a:ext cx="4844896" cy="461665"/>
            </a:xfrm>
            <a:prstGeom prst="rect">
              <a:avLst/>
            </a:prstGeom>
            <a:noFill/>
            <a:ln>
              <a:noFill/>
            </a:ln>
          </p:spPr>
          <p:txBody>
            <a:bodyPr spcFirstLastPara="1" wrap="square" lIns="91425" tIns="45700" rIns="91425" bIns="45700" anchor="t" anchorCtr="0">
              <a:noAutofit/>
            </a:bodyPr>
            <a:lstStyle/>
            <a:p>
              <a:r>
                <a:rPr lang="en-US" sz="2400" dirty="0">
                  <a:solidFill>
                    <a:schemeClr val="tx1">
                      <a:lumMod val="75000"/>
                      <a:lumOff val="25000"/>
                    </a:schemeClr>
                  </a:solidFill>
                  <a:ea typeface="Arial"/>
                  <a:cs typeface="Arial"/>
                  <a:sym typeface="Arial"/>
                </a:rPr>
                <a:t>law of symmetry + law of similarity</a:t>
              </a:r>
              <a:endParaRPr sz="2400" dirty="0">
                <a:solidFill>
                  <a:schemeClr val="tx1">
                    <a:lumMod val="75000"/>
                    <a:lumOff val="25000"/>
                  </a:schemeClr>
                </a:solidFill>
                <a:ea typeface="Arial"/>
                <a:cs typeface="Arial"/>
                <a:sym typeface="Arial"/>
              </a:endParaRPr>
            </a:p>
          </p:txBody>
        </p:sp>
      </p:grpSp>
      <p:sp>
        <p:nvSpPr>
          <p:cNvPr id="2" name="Title 1">
            <a:extLst>
              <a:ext uri="{FF2B5EF4-FFF2-40B4-BE49-F238E27FC236}">
                <a16:creationId xmlns:a16="http://schemas.microsoft.com/office/drawing/2014/main" id="{9C46EC14-962D-0F61-D7AB-FCA6D023DDCA}"/>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Law of Symmetry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79"/>
                                        </p:tgtEl>
                                        <p:attrNameLst>
                                          <p:attrName>style.visibility</p:attrName>
                                        </p:attrNameLst>
                                      </p:cBhvr>
                                      <p:to>
                                        <p:strVal val="visible"/>
                                      </p:to>
                                    </p:set>
                                    <p:animEffect transition="in" filter="fade">
                                      <p:cBhvr>
                                        <p:cTn id="19" dur="500"/>
                                        <p:tgtEl>
                                          <p:spTgt spid="37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8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2" name="Google Shape;402;p37"/>
          <p:cNvSpPr txBox="1">
            <a:spLocks noGrp="1"/>
          </p:cNvSpPr>
          <p:nvPr>
            <p:ph type="body" idx="1"/>
          </p:nvPr>
        </p:nvSpPr>
        <p:spPr>
          <a:xfrm>
            <a:off x="3532910" y="848220"/>
            <a:ext cx="8229600" cy="4876800"/>
          </a:xfrm>
          <a:prstGeom prst="rect">
            <a:avLst/>
          </a:prstGeom>
          <a:noFill/>
          <a:ln>
            <a:noFill/>
          </a:ln>
        </p:spPr>
        <p:txBody>
          <a:bodyPr spcFirstLastPara="1" vert="horz" wrap="square" lIns="91425" tIns="45700" rIns="91425" bIns="45700" rtlCol="0" anchor="t" anchorCtr="0">
            <a:noAutofit/>
          </a:bodyPr>
          <a:lstStyle/>
          <a:p>
            <a:pPr marL="0" indent="0">
              <a:lnSpc>
                <a:spcPct val="100000"/>
              </a:lnSpc>
              <a:spcBef>
                <a:spcPts val="0"/>
              </a:spcBef>
              <a:buNone/>
            </a:pPr>
            <a:r>
              <a:rPr lang="en-US" sz="2400" dirty="0">
                <a:ea typeface="Arial"/>
                <a:cs typeface="Arial"/>
                <a:sym typeface="Arial"/>
              </a:rPr>
              <a:t>We group objects that we perceive to be moving along the same path</a:t>
            </a:r>
            <a:endParaRPr sz="2400" dirty="0">
              <a:ea typeface="Arial"/>
              <a:cs typeface="Arial"/>
              <a:sym typeface="Arial"/>
            </a:endParaRPr>
          </a:p>
        </p:txBody>
      </p:sp>
      <p:grpSp>
        <p:nvGrpSpPr>
          <p:cNvPr id="403" name="Google Shape;403;p37"/>
          <p:cNvGrpSpPr/>
          <p:nvPr/>
        </p:nvGrpSpPr>
        <p:grpSpPr>
          <a:xfrm>
            <a:off x="5361710" y="2448420"/>
            <a:ext cx="4343400" cy="3048000"/>
            <a:chOff x="2286000" y="3200400"/>
            <a:chExt cx="4343400" cy="3048000"/>
          </a:xfrm>
        </p:grpSpPr>
        <p:grpSp>
          <p:nvGrpSpPr>
            <p:cNvPr id="404" name="Google Shape;404;p37"/>
            <p:cNvGrpSpPr/>
            <p:nvPr/>
          </p:nvGrpSpPr>
          <p:grpSpPr>
            <a:xfrm>
              <a:off x="2286000" y="3200400"/>
              <a:ext cx="4343400" cy="3048000"/>
              <a:chOff x="2286000" y="3200400"/>
              <a:chExt cx="4343400" cy="3048000"/>
            </a:xfrm>
          </p:grpSpPr>
          <p:sp>
            <p:nvSpPr>
              <p:cNvPr id="405" name="Google Shape;405;p37"/>
              <p:cNvSpPr/>
              <p:nvPr/>
            </p:nvSpPr>
            <p:spPr>
              <a:xfrm>
                <a:off x="2286000" y="5638800"/>
                <a:ext cx="4343400" cy="609600"/>
              </a:xfrm>
              <a:prstGeom prst="rect">
                <a:avLst/>
              </a:prstGeom>
              <a:solidFill>
                <a:srgbClr val="D8D8D8"/>
              </a:solidFill>
              <a:ln>
                <a:noFill/>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406" name="Google Shape;406;p37"/>
              <p:cNvSpPr/>
              <p:nvPr/>
            </p:nvSpPr>
            <p:spPr>
              <a:xfrm>
                <a:off x="2286000" y="4419600"/>
                <a:ext cx="4343400" cy="609600"/>
              </a:xfrm>
              <a:prstGeom prst="rect">
                <a:avLst/>
              </a:prstGeom>
              <a:solidFill>
                <a:srgbClr val="D8D8D8"/>
              </a:solidFill>
              <a:ln>
                <a:noFill/>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407" name="Google Shape;407;p37"/>
              <p:cNvSpPr/>
              <p:nvPr/>
            </p:nvSpPr>
            <p:spPr>
              <a:xfrm>
                <a:off x="2286000" y="3200400"/>
                <a:ext cx="4343400" cy="609600"/>
              </a:xfrm>
              <a:prstGeom prst="rect">
                <a:avLst/>
              </a:prstGeom>
              <a:solidFill>
                <a:srgbClr val="D8D8D8"/>
              </a:solidFill>
              <a:ln>
                <a:noFill/>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grpSp>
        <p:grpSp>
          <p:nvGrpSpPr>
            <p:cNvPr id="408" name="Google Shape;408;p37"/>
            <p:cNvGrpSpPr/>
            <p:nvPr/>
          </p:nvGrpSpPr>
          <p:grpSpPr>
            <a:xfrm>
              <a:off x="2286000" y="3200400"/>
              <a:ext cx="4343400" cy="2438400"/>
              <a:chOff x="1066800" y="3581400"/>
              <a:chExt cx="2438400" cy="1219200"/>
            </a:xfrm>
          </p:grpSpPr>
          <p:cxnSp>
            <p:nvCxnSpPr>
              <p:cNvPr id="409" name="Google Shape;409;p37"/>
              <p:cNvCxnSpPr/>
              <p:nvPr/>
            </p:nvCxnSpPr>
            <p:spPr>
              <a:xfrm rot="10800000" flipH="1">
                <a:off x="1066800" y="3581400"/>
                <a:ext cx="2438400" cy="1"/>
              </a:xfrm>
              <a:prstGeom prst="straightConnector1">
                <a:avLst/>
              </a:prstGeom>
              <a:noFill/>
              <a:ln w="38100" cap="rnd" cmpd="sng">
                <a:solidFill>
                  <a:srgbClr val="000000"/>
                </a:solidFill>
                <a:prstDash val="dash"/>
                <a:round/>
                <a:headEnd type="none" w="sm" len="sm"/>
                <a:tailEnd type="none" w="sm" len="sm"/>
              </a:ln>
            </p:spPr>
          </p:cxnSp>
          <p:cxnSp>
            <p:nvCxnSpPr>
              <p:cNvPr id="410" name="Google Shape;410;p37"/>
              <p:cNvCxnSpPr/>
              <p:nvPr/>
            </p:nvCxnSpPr>
            <p:spPr>
              <a:xfrm rot="10800000" flipH="1">
                <a:off x="1066800" y="3886200"/>
                <a:ext cx="2438400" cy="1"/>
              </a:xfrm>
              <a:prstGeom prst="straightConnector1">
                <a:avLst/>
              </a:prstGeom>
              <a:noFill/>
              <a:ln w="38100" cap="rnd" cmpd="sng">
                <a:solidFill>
                  <a:srgbClr val="000000"/>
                </a:solidFill>
                <a:prstDash val="dash"/>
                <a:round/>
                <a:headEnd type="none" w="sm" len="sm"/>
                <a:tailEnd type="none" w="sm" len="sm"/>
              </a:ln>
            </p:spPr>
          </p:cxnSp>
          <p:cxnSp>
            <p:nvCxnSpPr>
              <p:cNvPr id="411" name="Google Shape;411;p37"/>
              <p:cNvCxnSpPr/>
              <p:nvPr/>
            </p:nvCxnSpPr>
            <p:spPr>
              <a:xfrm rot="10800000" flipH="1">
                <a:off x="1066800" y="4190999"/>
                <a:ext cx="2438400" cy="1"/>
              </a:xfrm>
              <a:prstGeom prst="straightConnector1">
                <a:avLst/>
              </a:prstGeom>
              <a:noFill/>
              <a:ln w="38100" cap="rnd" cmpd="sng">
                <a:solidFill>
                  <a:srgbClr val="000000"/>
                </a:solidFill>
                <a:prstDash val="dash"/>
                <a:round/>
                <a:headEnd type="none" w="sm" len="sm"/>
                <a:tailEnd type="none" w="sm" len="sm"/>
              </a:ln>
            </p:spPr>
          </p:cxnSp>
          <p:cxnSp>
            <p:nvCxnSpPr>
              <p:cNvPr id="412" name="Google Shape;412;p37"/>
              <p:cNvCxnSpPr/>
              <p:nvPr/>
            </p:nvCxnSpPr>
            <p:spPr>
              <a:xfrm rot="10800000" flipH="1">
                <a:off x="1066800" y="4495799"/>
                <a:ext cx="2438400" cy="1"/>
              </a:xfrm>
              <a:prstGeom prst="straightConnector1">
                <a:avLst/>
              </a:prstGeom>
              <a:noFill/>
              <a:ln w="38100" cap="rnd" cmpd="sng">
                <a:solidFill>
                  <a:srgbClr val="000000"/>
                </a:solidFill>
                <a:prstDash val="dash"/>
                <a:round/>
                <a:headEnd type="none" w="sm" len="sm"/>
                <a:tailEnd type="none" w="sm" len="sm"/>
              </a:ln>
            </p:spPr>
          </p:cxnSp>
          <p:cxnSp>
            <p:nvCxnSpPr>
              <p:cNvPr id="413" name="Google Shape;413;p37"/>
              <p:cNvCxnSpPr/>
              <p:nvPr/>
            </p:nvCxnSpPr>
            <p:spPr>
              <a:xfrm rot="10800000" flipH="1">
                <a:off x="1066800" y="4800599"/>
                <a:ext cx="2438400" cy="1"/>
              </a:xfrm>
              <a:prstGeom prst="straightConnector1">
                <a:avLst/>
              </a:prstGeom>
              <a:noFill/>
              <a:ln w="38100" cap="rnd" cmpd="sng">
                <a:solidFill>
                  <a:srgbClr val="000000"/>
                </a:solidFill>
                <a:prstDash val="dash"/>
                <a:round/>
                <a:headEnd type="none" w="sm" len="sm"/>
                <a:tailEnd type="none" w="sm" len="sm"/>
              </a:ln>
            </p:spPr>
          </p:cxnSp>
        </p:grpSp>
      </p:grpSp>
      <p:grpSp>
        <p:nvGrpSpPr>
          <p:cNvPr id="414" name="Google Shape;414;p37"/>
          <p:cNvGrpSpPr/>
          <p:nvPr/>
        </p:nvGrpSpPr>
        <p:grpSpPr>
          <a:xfrm>
            <a:off x="5836772" y="2143620"/>
            <a:ext cx="3334939" cy="3048000"/>
            <a:chOff x="2761061" y="2895600"/>
            <a:chExt cx="5163739" cy="3048000"/>
          </a:xfrm>
        </p:grpSpPr>
        <p:grpSp>
          <p:nvGrpSpPr>
            <p:cNvPr id="415" name="Google Shape;415;p37"/>
            <p:cNvGrpSpPr/>
            <p:nvPr/>
          </p:nvGrpSpPr>
          <p:grpSpPr>
            <a:xfrm>
              <a:off x="2761061" y="2895600"/>
              <a:ext cx="3393279" cy="3048000"/>
              <a:chOff x="1295401" y="3429000"/>
              <a:chExt cx="1904999" cy="1524000"/>
            </a:xfrm>
          </p:grpSpPr>
          <p:cxnSp>
            <p:nvCxnSpPr>
              <p:cNvPr id="416" name="Google Shape;416;p37"/>
              <p:cNvCxnSpPr/>
              <p:nvPr/>
            </p:nvCxnSpPr>
            <p:spPr>
              <a:xfrm>
                <a:off x="2286000" y="34290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17" name="Google Shape;417;p37"/>
              <p:cNvCxnSpPr/>
              <p:nvPr/>
            </p:nvCxnSpPr>
            <p:spPr>
              <a:xfrm rot="10800000">
                <a:off x="2286000" y="37338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18" name="Google Shape;418;p37"/>
              <p:cNvCxnSpPr/>
              <p:nvPr/>
            </p:nvCxnSpPr>
            <p:spPr>
              <a:xfrm>
                <a:off x="2286000" y="40386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19" name="Google Shape;419;p37"/>
              <p:cNvCxnSpPr/>
              <p:nvPr/>
            </p:nvCxnSpPr>
            <p:spPr>
              <a:xfrm rot="10800000">
                <a:off x="2286000" y="43434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20" name="Google Shape;420;p37"/>
              <p:cNvCxnSpPr/>
              <p:nvPr/>
            </p:nvCxnSpPr>
            <p:spPr>
              <a:xfrm>
                <a:off x="2286000" y="46482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21" name="Google Shape;421;p37"/>
              <p:cNvCxnSpPr/>
              <p:nvPr/>
            </p:nvCxnSpPr>
            <p:spPr>
              <a:xfrm rot="10800000">
                <a:off x="2286000" y="49530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22" name="Google Shape;422;p37"/>
              <p:cNvCxnSpPr/>
              <p:nvPr/>
            </p:nvCxnSpPr>
            <p:spPr>
              <a:xfrm>
                <a:off x="1295401" y="34290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23" name="Google Shape;423;p37"/>
              <p:cNvCxnSpPr/>
              <p:nvPr/>
            </p:nvCxnSpPr>
            <p:spPr>
              <a:xfrm rot="10800000">
                <a:off x="1295401" y="37338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24" name="Google Shape;424;p37"/>
              <p:cNvCxnSpPr/>
              <p:nvPr/>
            </p:nvCxnSpPr>
            <p:spPr>
              <a:xfrm>
                <a:off x="1295401" y="40386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25" name="Google Shape;425;p37"/>
              <p:cNvCxnSpPr/>
              <p:nvPr/>
            </p:nvCxnSpPr>
            <p:spPr>
              <a:xfrm rot="10800000">
                <a:off x="1295401" y="43434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26" name="Google Shape;426;p37"/>
              <p:cNvCxnSpPr/>
              <p:nvPr/>
            </p:nvCxnSpPr>
            <p:spPr>
              <a:xfrm>
                <a:off x="1295401" y="4648200"/>
                <a:ext cx="914400" cy="0"/>
              </a:xfrm>
              <a:prstGeom prst="straightConnector1">
                <a:avLst/>
              </a:prstGeom>
              <a:noFill/>
              <a:ln w="76200" cap="rnd" cmpd="sng">
                <a:solidFill>
                  <a:srgbClr val="000000"/>
                </a:solidFill>
                <a:prstDash val="solid"/>
                <a:round/>
                <a:headEnd type="none" w="sm" len="sm"/>
                <a:tailEnd type="triangle" w="med" len="med"/>
              </a:ln>
            </p:spPr>
          </p:cxnSp>
          <p:cxnSp>
            <p:nvCxnSpPr>
              <p:cNvPr id="427" name="Google Shape;427;p37"/>
              <p:cNvCxnSpPr/>
              <p:nvPr/>
            </p:nvCxnSpPr>
            <p:spPr>
              <a:xfrm rot="10800000">
                <a:off x="1295401" y="4953000"/>
                <a:ext cx="914400" cy="0"/>
              </a:xfrm>
              <a:prstGeom prst="straightConnector1">
                <a:avLst/>
              </a:prstGeom>
              <a:noFill/>
              <a:ln w="76200" cap="rnd" cmpd="sng">
                <a:solidFill>
                  <a:srgbClr val="000000"/>
                </a:solidFill>
                <a:prstDash val="solid"/>
                <a:round/>
                <a:headEnd type="none" w="sm" len="sm"/>
                <a:tailEnd type="triangle" w="med" len="med"/>
              </a:ln>
            </p:spPr>
          </p:cxnSp>
        </p:grpSp>
        <p:cxnSp>
          <p:nvCxnSpPr>
            <p:cNvPr id="428" name="Google Shape;428;p37"/>
            <p:cNvCxnSpPr/>
            <p:nvPr/>
          </p:nvCxnSpPr>
          <p:spPr>
            <a:xfrm>
              <a:off x="6296025" y="2895600"/>
              <a:ext cx="1628775" cy="0"/>
            </a:xfrm>
            <a:prstGeom prst="straightConnector1">
              <a:avLst/>
            </a:prstGeom>
            <a:noFill/>
            <a:ln w="76200" cap="rnd" cmpd="sng">
              <a:solidFill>
                <a:srgbClr val="000000"/>
              </a:solidFill>
              <a:prstDash val="solid"/>
              <a:round/>
              <a:headEnd type="none" w="sm" len="sm"/>
              <a:tailEnd type="triangle" w="med" len="med"/>
            </a:ln>
          </p:spPr>
        </p:cxnSp>
        <p:cxnSp>
          <p:nvCxnSpPr>
            <p:cNvPr id="429" name="Google Shape;429;p37"/>
            <p:cNvCxnSpPr/>
            <p:nvPr/>
          </p:nvCxnSpPr>
          <p:spPr>
            <a:xfrm rot="10800000">
              <a:off x="6296025" y="3505200"/>
              <a:ext cx="1628775" cy="0"/>
            </a:xfrm>
            <a:prstGeom prst="straightConnector1">
              <a:avLst/>
            </a:prstGeom>
            <a:noFill/>
            <a:ln w="76200" cap="rnd" cmpd="sng">
              <a:solidFill>
                <a:srgbClr val="000000"/>
              </a:solidFill>
              <a:prstDash val="solid"/>
              <a:round/>
              <a:headEnd type="none" w="sm" len="sm"/>
              <a:tailEnd type="triangle" w="med" len="med"/>
            </a:ln>
          </p:spPr>
        </p:cxnSp>
        <p:cxnSp>
          <p:nvCxnSpPr>
            <p:cNvPr id="430" name="Google Shape;430;p37"/>
            <p:cNvCxnSpPr/>
            <p:nvPr/>
          </p:nvCxnSpPr>
          <p:spPr>
            <a:xfrm>
              <a:off x="6296025" y="4114800"/>
              <a:ext cx="1628775" cy="0"/>
            </a:xfrm>
            <a:prstGeom prst="straightConnector1">
              <a:avLst/>
            </a:prstGeom>
            <a:noFill/>
            <a:ln w="76200" cap="rnd" cmpd="sng">
              <a:solidFill>
                <a:srgbClr val="000000"/>
              </a:solidFill>
              <a:prstDash val="solid"/>
              <a:round/>
              <a:headEnd type="none" w="sm" len="sm"/>
              <a:tailEnd type="triangle" w="med" len="med"/>
            </a:ln>
          </p:spPr>
        </p:cxnSp>
        <p:cxnSp>
          <p:nvCxnSpPr>
            <p:cNvPr id="431" name="Google Shape;431;p37"/>
            <p:cNvCxnSpPr/>
            <p:nvPr/>
          </p:nvCxnSpPr>
          <p:spPr>
            <a:xfrm rot="10800000">
              <a:off x="6296025" y="4724400"/>
              <a:ext cx="1628775" cy="0"/>
            </a:xfrm>
            <a:prstGeom prst="straightConnector1">
              <a:avLst/>
            </a:prstGeom>
            <a:noFill/>
            <a:ln w="76200" cap="rnd" cmpd="sng">
              <a:solidFill>
                <a:srgbClr val="000000"/>
              </a:solidFill>
              <a:prstDash val="solid"/>
              <a:round/>
              <a:headEnd type="none" w="sm" len="sm"/>
              <a:tailEnd type="triangle" w="med" len="med"/>
            </a:ln>
          </p:spPr>
        </p:cxnSp>
        <p:cxnSp>
          <p:nvCxnSpPr>
            <p:cNvPr id="432" name="Google Shape;432;p37"/>
            <p:cNvCxnSpPr/>
            <p:nvPr/>
          </p:nvCxnSpPr>
          <p:spPr>
            <a:xfrm>
              <a:off x="6296025" y="5334000"/>
              <a:ext cx="1628775" cy="0"/>
            </a:xfrm>
            <a:prstGeom prst="straightConnector1">
              <a:avLst/>
            </a:prstGeom>
            <a:noFill/>
            <a:ln w="76200" cap="rnd" cmpd="sng">
              <a:solidFill>
                <a:srgbClr val="000000"/>
              </a:solidFill>
              <a:prstDash val="solid"/>
              <a:round/>
              <a:headEnd type="none" w="sm" len="sm"/>
              <a:tailEnd type="triangle" w="med" len="med"/>
            </a:ln>
          </p:spPr>
        </p:cxnSp>
        <p:cxnSp>
          <p:nvCxnSpPr>
            <p:cNvPr id="433" name="Google Shape;433;p37"/>
            <p:cNvCxnSpPr/>
            <p:nvPr/>
          </p:nvCxnSpPr>
          <p:spPr>
            <a:xfrm rot="10800000">
              <a:off x="6296025" y="5943600"/>
              <a:ext cx="1628775" cy="0"/>
            </a:xfrm>
            <a:prstGeom prst="straightConnector1">
              <a:avLst/>
            </a:prstGeom>
            <a:noFill/>
            <a:ln w="76200" cap="rnd" cmpd="sng">
              <a:solidFill>
                <a:srgbClr val="000000"/>
              </a:solidFill>
              <a:prstDash val="solid"/>
              <a:round/>
              <a:headEnd type="none" w="sm" len="sm"/>
              <a:tailEnd type="triangle" w="med" len="med"/>
            </a:ln>
          </p:spPr>
        </p:cxnSp>
      </p:grpSp>
      <p:sp>
        <p:nvSpPr>
          <p:cNvPr id="2" name="Title 1">
            <a:extLst>
              <a:ext uri="{FF2B5EF4-FFF2-40B4-BE49-F238E27FC236}">
                <a16:creationId xmlns:a16="http://schemas.microsoft.com/office/drawing/2014/main" id="{DFB582E1-C8F7-1066-D16A-616C4A2B599F}"/>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Law of Common Fate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3"/>
                                        </p:tgtEl>
                                        <p:attrNameLst>
                                          <p:attrName>style.visibility</p:attrName>
                                        </p:attrNameLst>
                                      </p:cBhvr>
                                      <p:to>
                                        <p:strVal val="visible"/>
                                      </p:to>
                                    </p:set>
                                    <p:animEffect transition="in" filter="fade">
                                      <p:cBhvr>
                                        <p:cTn id="7" dur="10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9" name="Google Shape;439;p38"/>
          <p:cNvSpPr txBox="1">
            <a:spLocks noGrp="1"/>
          </p:cNvSpPr>
          <p:nvPr>
            <p:ph type="body" idx="1"/>
          </p:nvPr>
        </p:nvSpPr>
        <p:spPr>
          <a:xfrm>
            <a:off x="3491346" y="848220"/>
            <a:ext cx="8229600" cy="4876800"/>
          </a:xfrm>
          <a:prstGeom prst="rect">
            <a:avLst/>
          </a:prstGeom>
          <a:noFill/>
          <a:ln>
            <a:noFill/>
          </a:ln>
        </p:spPr>
        <p:txBody>
          <a:bodyPr spcFirstLastPara="1" vert="horz" wrap="square" lIns="91425" tIns="45700" rIns="91425" bIns="45700" rtlCol="0" anchor="t" anchorCtr="0">
            <a:noAutofit/>
          </a:bodyPr>
          <a:lstStyle/>
          <a:p>
            <a:pPr marL="0" indent="0">
              <a:lnSpc>
                <a:spcPct val="100000"/>
              </a:lnSpc>
              <a:spcBef>
                <a:spcPts val="0"/>
              </a:spcBef>
              <a:buNone/>
            </a:pPr>
            <a:r>
              <a:rPr lang="en-US" sz="2400" dirty="0">
                <a:ea typeface="Arial"/>
                <a:cs typeface="Arial"/>
                <a:sym typeface="Arial"/>
              </a:rPr>
              <a:t>We tend to group objects along the </a:t>
            </a:r>
            <a:r>
              <a:rPr lang="en-US" sz="2400" b="1" dirty="0">
                <a:ea typeface="Arial"/>
                <a:cs typeface="Arial"/>
                <a:sym typeface="Arial"/>
              </a:rPr>
              <a:t>smoothest path</a:t>
            </a:r>
            <a:endParaRPr sz="2400" b="1" dirty="0">
              <a:ea typeface="Arial"/>
              <a:cs typeface="Arial"/>
              <a:sym typeface="Arial"/>
            </a:endParaRPr>
          </a:p>
        </p:txBody>
      </p:sp>
      <p:sp>
        <p:nvSpPr>
          <p:cNvPr id="2" name="Title 1">
            <a:extLst>
              <a:ext uri="{FF2B5EF4-FFF2-40B4-BE49-F238E27FC236}">
                <a16:creationId xmlns:a16="http://schemas.microsoft.com/office/drawing/2014/main" id="{987881C9-DE12-20B9-7872-DCE2EACC4D8D}"/>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Law of Continuity</a:t>
            </a:r>
          </a:p>
        </p:txBody>
      </p:sp>
      <p:cxnSp>
        <p:nvCxnSpPr>
          <p:cNvPr id="6" name="Curved Connector 5">
            <a:extLst>
              <a:ext uri="{FF2B5EF4-FFF2-40B4-BE49-F238E27FC236}">
                <a16:creationId xmlns:a16="http://schemas.microsoft.com/office/drawing/2014/main" id="{6D029BFD-F072-BE31-3819-6175DB37AD9B}"/>
              </a:ext>
            </a:extLst>
          </p:cNvPr>
          <p:cNvCxnSpPr>
            <a:cxnSpLocks/>
          </p:cNvCxnSpPr>
          <p:nvPr/>
        </p:nvCxnSpPr>
        <p:spPr>
          <a:xfrm flipV="1">
            <a:off x="6096000" y="2424546"/>
            <a:ext cx="2493816" cy="2382983"/>
          </a:xfrm>
          <a:prstGeom prst="curvedConnector3">
            <a:avLst>
              <a:gd name="adj1" fmla="val 50000"/>
            </a:avLst>
          </a:prstGeom>
          <a:ln w="228600" cap="rnd">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870D709E-1255-D7C4-1016-247098E39D49}"/>
              </a:ext>
            </a:extLst>
          </p:cNvPr>
          <p:cNvCxnSpPr>
            <a:cxnSpLocks/>
          </p:cNvCxnSpPr>
          <p:nvPr/>
        </p:nvCxnSpPr>
        <p:spPr>
          <a:xfrm rot="16200000" flipH="1">
            <a:off x="6045199" y="2082800"/>
            <a:ext cx="2946400" cy="2757714"/>
          </a:xfrm>
          <a:prstGeom prst="curvedConnector3">
            <a:avLst>
              <a:gd name="adj1" fmla="val 50000"/>
            </a:avLst>
          </a:prstGeom>
          <a:ln w="228600" cap="rnd">
            <a:solidFill>
              <a:srgbClr val="000000"/>
            </a:solidFill>
            <a:prstDash val="sysDot"/>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19E7C712-7BEF-C68F-E9B2-9751037E803C}"/>
              </a:ext>
            </a:extLst>
          </p:cNvPr>
          <p:cNvCxnSpPr>
            <a:cxnSpLocks/>
          </p:cNvCxnSpPr>
          <p:nvPr/>
        </p:nvCxnSpPr>
        <p:spPr>
          <a:xfrm rot="16200000" flipH="1">
            <a:off x="6045196" y="2082797"/>
            <a:ext cx="2946400" cy="2757714"/>
          </a:xfrm>
          <a:prstGeom prst="curvedConnector3">
            <a:avLst>
              <a:gd name="adj1" fmla="val 50000"/>
            </a:avLst>
          </a:prstGeom>
          <a:ln w="228600" cap="rnd">
            <a:solidFill>
              <a:srgbClr val="FFC0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50" name="Google Shape;450;p39"/>
          <p:cNvSpPr txBox="1">
            <a:spLocks noGrp="1"/>
          </p:cNvSpPr>
          <p:nvPr>
            <p:ph type="body" idx="1"/>
          </p:nvPr>
        </p:nvSpPr>
        <p:spPr>
          <a:xfrm>
            <a:off x="3512820" y="948613"/>
            <a:ext cx="8229600" cy="4876800"/>
          </a:xfrm>
          <a:prstGeom prst="rect">
            <a:avLst/>
          </a:prstGeom>
          <a:noFill/>
          <a:ln>
            <a:noFill/>
          </a:ln>
        </p:spPr>
        <p:txBody>
          <a:bodyPr spcFirstLastPara="1" vert="horz" wrap="square" lIns="91425" tIns="45700" rIns="91425" bIns="45700" rtlCol="0" anchor="t" anchorCtr="0">
            <a:noAutofit/>
          </a:bodyPr>
          <a:lstStyle/>
          <a:p>
            <a:pPr>
              <a:lnSpc>
                <a:spcPct val="100000"/>
              </a:lnSpc>
              <a:spcBef>
                <a:spcPts val="0"/>
              </a:spcBef>
              <a:buSzPts val="2040"/>
              <a:buFont typeface="Arial"/>
              <a:buChar char="•"/>
            </a:pPr>
            <a:r>
              <a:rPr lang="en-US" sz="2400" dirty="0">
                <a:ea typeface="Arial"/>
                <a:cs typeface="Arial"/>
                <a:sym typeface="Arial"/>
              </a:rPr>
              <a:t>Break into teams of 3</a:t>
            </a:r>
            <a:endParaRPr sz="2400" dirty="0">
              <a:ea typeface="Arial"/>
              <a:cs typeface="Arial"/>
              <a:sym typeface="Arial"/>
            </a:endParaRPr>
          </a:p>
          <a:p>
            <a:pPr>
              <a:lnSpc>
                <a:spcPct val="100000"/>
              </a:lnSpc>
              <a:buSzPts val="2040"/>
              <a:buFont typeface="Arial"/>
              <a:buChar char="•"/>
            </a:pPr>
            <a:r>
              <a:rPr lang="en-US" sz="2400" dirty="0">
                <a:ea typeface="Arial"/>
                <a:cs typeface="Arial"/>
                <a:sym typeface="Arial"/>
              </a:rPr>
              <a:t>Choose a visualization from the Tableau Vis of the Day collection: </a:t>
            </a:r>
            <a:r>
              <a:rPr lang="en-US" sz="2400" dirty="0">
                <a:ea typeface="Arial"/>
                <a:cs typeface="Arial"/>
                <a:sym typeface="Arial"/>
                <a:hlinkClick r:id="rId3"/>
              </a:rPr>
              <a:t>https://public.tableau.com/app/discover/viz-of-the-day</a:t>
            </a:r>
            <a:r>
              <a:rPr lang="en-US" sz="2400" dirty="0">
                <a:ea typeface="Arial"/>
                <a:cs typeface="Arial"/>
                <a:sym typeface="Arial"/>
              </a:rPr>
              <a:t> </a:t>
            </a:r>
          </a:p>
          <a:p>
            <a:pPr>
              <a:lnSpc>
                <a:spcPct val="100000"/>
              </a:lnSpc>
              <a:buSzPts val="2040"/>
              <a:buFont typeface="Arial"/>
              <a:buChar char="•"/>
            </a:pPr>
            <a:r>
              <a:rPr lang="en-US" sz="2400" dirty="0">
                <a:ea typeface="Arial"/>
                <a:cs typeface="Arial"/>
                <a:sym typeface="Arial"/>
              </a:rPr>
              <a:t>Write the title on the board so we don’t get repeats!</a:t>
            </a:r>
          </a:p>
          <a:p>
            <a:pPr>
              <a:lnSpc>
                <a:spcPct val="100000"/>
              </a:lnSpc>
              <a:buSzPts val="2040"/>
              <a:buFont typeface="Arial"/>
              <a:buChar char="•"/>
            </a:pPr>
            <a:r>
              <a:rPr lang="en-US" sz="2400" b="1" dirty="0">
                <a:ea typeface="Arial"/>
                <a:cs typeface="Arial"/>
                <a:sym typeface="Arial"/>
              </a:rPr>
              <a:t>Goal: </a:t>
            </a:r>
            <a:r>
              <a:rPr lang="en-US" sz="2400" dirty="0">
                <a:ea typeface="Arial"/>
                <a:cs typeface="Arial"/>
                <a:sym typeface="Arial"/>
              </a:rPr>
              <a:t>identify as many examples of the Laws of Grouping (Gestalt Principles) in action in your sample visualization as you can</a:t>
            </a:r>
          </a:p>
          <a:p>
            <a:pPr>
              <a:lnSpc>
                <a:spcPct val="100000"/>
              </a:lnSpc>
              <a:buSzPts val="2040"/>
              <a:buFont typeface="Arial"/>
              <a:buChar char="•"/>
            </a:pPr>
            <a:r>
              <a:rPr lang="en-US" sz="2400" dirty="0">
                <a:cs typeface="Arial"/>
                <a:sym typeface="Arial"/>
              </a:rPr>
              <a:t>Be prepared to present your findings to the class</a:t>
            </a:r>
            <a:endParaRPr dirty="0"/>
          </a:p>
        </p:txBody>
      </p:sp>
      <p:sp>
        <p:nvSpPr>
          <p:cNvPr id="2" name="Title 1">
            <a:extLst>
              <a:ext uri="{FF2B5EF4-FFF2-40B4-BE49-F238E27FC236}">
                <a16:creationId xmlns:a16="http://schemas.microsoft.com/office/drawing/2014/main" id="{27ED905F-DCBC-03BB-EFEB-0744042F0BD6}"/>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Let’s Practice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5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0"/>
          <p:cNvSpPr txBox="1">
            <a:spLocks noGrp="1"/>
          </p:cNvSpPr>
          <p:nvPr>
            <p:ph type="title"/>
          </p:nvPr>
        </p:nvSpPr>
        <p:spPr>
          <a:xfrm>
            <a:off x="3643746" y="949039"/>
            <a:ext cx="8229600" cy="990600"/>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2"/>
              </a:buClr>
            </a:pPr>
            <a:r>
              <a:rPr lang="en-US" sz="2800" dirty="0">
                <a:solidFill>
                  <a:schemeClr val="dk2"/>
                </a:solidFill>
                <a:latin typeface="+mn-lt"/>
                <a:ea typeface="Arial"/>
                <a:cs typeface="Arial"/>
                <a:sym typeface="Arial"/>
              </a:rPr>
              <a:t>Group activity: what we draw vs. what we see</a:t>
            </a:r>
            <a:endParaRPr sz="2800" dirty="0">
              <a:latin typeface="+mn-lt"/>
            </a:endParaRPr>
          </a:p>
        </p:txBody>
      </p:sp>
      <p:grpSp>
        <p:nvGrpSpPr>
          <p:cNvPr id="458" name="Google Shape;458;p40"/>
          <p:cNvGrpSpPr/>
          <p:nvPr/>
        </p:nvGrpSpPr>
        <p:grpSpPr>
          <a:xfrm>
            <a:off x="5416674" y="2186525"/>
            <a:ext cx="1498846" cy="1528465"/>
            <a:chOff x="4038600" y="1295400"/>
            <a:chExt cx="1498846" cy="1528465"/>
          </a:xfrm>
        </p:grpSpPr>
        <p:grpSp>
          <p:nvGrpSpPr>
            <p:cNvPr id="459" name="Google Shape;459;p40"/>
            <p:cNvGrpSpPr/>
            <p:nvPr/>
          </p:nvGrpSpPr>
          <p:grpSpPr>
            <a:xfrm>
              <a:off x="4038600" y="1295400"/>
              <a:ext cx="1498846" cy="1221293"/>
              <a:chOff x="4444754" y="2209800"/>
              <a:chExt cx="4699245" cy="3829050"/>
            </a:xfrm>
          </p:grpSpPr>
          <p:grpSp>
            <p:nvGrpSpPr>
              <p:cNvPr id="460" name="Google Shape;460;p40"/>
              <p:cNvGrpSpPr/>
              <p:nvPr/>
            </p:nvGrpSpPr>
            <p:grpSpPr>
              <a:xfrm>
                <a:off x="4648200" y="2514600"/>
                <a:ext cx="4038600" cy="3200400"/>
                <a:chOff x="4648200" y="2514600"/>
                <a:chExt cx="4038600" cy="3200400"/>
              </a:xfrm>
            </p:grpSpPr>
            <p:sp>
              <p:nvSpPr>
                <p:cNvPr id="461" name="Google Shape;461;p40"/>
                <p:cNvSpPr/>
                <p:nvPr/>
              </p:nvSpPr>
              <p:spPr>
                <a:xfrm>
                  <a:off x="4648200" y="2514600"/>
                  <a:ext cx="1143000" cy="3200400"/>
                </a:xfrm>
                <a:prstGeom prst="roundRect">
                  <a:avLst>
                    <a:gd name="adj" fmla="val 25170"/>
                  </a:avLst>
                </a:prstGeom>
                <a:noFill/>
                <a:ln w="38100" cap="flat" cmpd="sng">
                  <a:solidFill>
                    <a:srgbClr val="292934"/>
                  </a:solidFill>
                  <a:prstDash val="dash"/>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462" name="Google Shape;462;p40"/>
                <p:cNvSpPr/>
                <p:nvPr/>
              </p:nvSpPr>
              <p:spPr>
                <a:xfrm>
                  <a:off x="6096000" y="2514600"/>
                  <a:ext cx="1143000" cy="3200400"/>
                </a:xfrm>
                <a:prstGeom prst="roundRect">
                  <a:avLst>
                    <a:gd name="adj" fmla="val 25170"/>
                  </a:avLst>
                </a:prstGeom>
                <a:noFill/>
                <a:ln w="38100" cap="flat" cmpd="sng">
                  <a:solidFill>
                    <a:srgbClr val="292934"/>
                  </a:solidFill>
                  <a:prstDash val="dash"/>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463" name="Google Shape;463;p40"/>
                <p:cNvSpPr/>
                <p:nvPr/>
              </p:nvSpPr>
              <p:spPr>
                <a:xfrm>
                  <a:off x="7543800" y="2514600"/>
                  <a:ext cx="1143000" cy="3200400"/>
                </a:xfrm>
                <a:prstGeom prst="roundRect">
                  <a:avLst>
                    <a:gd name="adj" fmla="val 25170"/>
                  </a:avLst>
                </a:prstGeom>
                <a:noFill/>
                <a:ln w="38100" cap="flat" cmpd="sng">
                  <a:solidFill>
                    <a:srgbClr val="292934"/>
                  </a:solidFill>
                  <a:prstDash val="dash"/>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grpSp>
          <p:sp>
            <p:nvSpPr>
              <p:cNvPr id="464" name="Google Shape;464;p40"/>
              <p:cNvSpPr/>
              <p:nvPr/>
            </p:nvSpPr>
            <p:spPr>
              <a:xfrm>
                <a:off x="4444754" y="2209800"/>
                <a:ext cx="4699245" cy="3829050"/>
              </a:xfrm>
              <a:prstGeom prst="rect">
                <a:avLst/>
              </a:prstGeom>
              <a:solidFill>
                <a:srgbClr val="FFFFFF"/>
              </a:solidFill>
              <a:ln>
                <a:noFill/>
              </a:ln>
            </p:spPr>
            <p:txBody>
              <a:bodyPr/>
              <a:lstStyle/>
              <a:p>
                <a:endParaRPr lang="en-US"/>
              </a:p>
            </p:txBody>
          </p:sp>
        </p:grpSp>
        <p:sp>
          <p:nvSpPr>
            <p:cNvPr id="465" name="Google Shape;465;p40"/>
            <p:cNvSpPr txBox="1"/>
            <p:nvPr/>
          </p:nvSpPr>
          <p:spPr>
            <a:xfrm>
              <a:off x="4080062" y="2362200"/>
              <a:ext cx="1415923" cy="461665"/>
            </a:xfrm>
            <a:prstGeom prst="rect">
              <a:avLst/>
            </a:prstGeom>
            <a:noFill/>
            <a:ln>
              <a:noFill/>
            </a:ln>
          </p:spPr>
          <p:txBody>
            <a:bodyPr spcFirstLastPara="1" wrap="square" lIns="91425" tIns="45700" rIns="91425" bIns="45700" anchor="t" anchorCtr="0">
              <a:noAutofit/>
            </a:bodyPr>
            <a:lstStyle/>
            <a:p>
              <a:r>
                <a:rPr lang="en-US" sz="2400">
                  <a:solidFill>
                    <a:schemeClr val="dk1"/>
                  </a:solidFill>
                  <a:latin typeface="Arial"/>
                  <a:ea typeface="Arial"/>
                  <a:cs typeface="Arial"/>
                  <a:sym typeface="Arial"/>
                </a:rPr>
                <a:t>proximity</a:t>
              </a:r>
              <a:endParaRPr sz="2400">
                <a:solidFill>
                  <a:schemeClr val="dk1"/>
                </a:solidFill>
                <a:latin typeface="Arial"/>
                <a:ea typeface="Arial"/>
                <a:cs typeface="Arial"/>
                <a:sym typeface="Arial"/>
              </a:endParaRPr>
            </a:p>
          </p:txBody>
        </p:sp>
      </p:grpSp>
      <p:grpSp>
        <p:nvGrpSpPr>
          <p:cNvPr id="466" name="Google Shape;466;p40"/>
          <p:cNvGrpSpPr/>
          <p:nvPr/>
        </p:nvGrpSpPr>
        <p:grpSpPr>
          <a:xfrm>
            <a:off x="7316396" y="2110325"/>
            <a:ext cx="1381508" cy="1604665"/>
            <a:chOff x="5715000" y="1219200"/>
            <a:chExt cx="1381508" cy="1604665"/>
          </a:xfrm>
        </p:grpSpPr>
        <p:sp>
          <p:nvSpPr>
            <p:cNvPr id="467" name="Google Shape;467;p40"/>
            <p:cNvSpPr/>
            <p:nvPr/>
          </p:nvSpPr>
          <p:spPr>
            <a:xfrm>
              <a:off x="5729098" y="1219200"/>
              <a:ext cx="1353312" cy="1353312"/>
            </a:xfrm>
            <a:prstGeom prst="rect">
              <a:avLst/>
            </a:prstGeom>
            <a:solidFill>
              <a:srgbClr val="FFFFFF"/>
            </a:solidFill>
            <a:ln>
              <a:noFill/>
            </a:ln>
          </p:spPr>
          <p:txBody>
            <a:bodyPr/>
            <a:lstStyle/>
            <a:p>
              <a:endParaRPr lang="en-US"/>
            </a:p>
          </p:txBody>
        </p:sp>
        <p:sp>
          <p:nvSpPr>
            <p:cNvPr id="468" name="Google Shape;468;p40"/>
            <p:cNvSpPr txBox="1"/>
            <p:nvPr/>
          </p:nvSpPr>
          <p:spPr>
            <a:xfrm>
              <a:off x="5715000" y="2362200"/>
              <a:ext cx="1381508" cy="461665"/>
            </a:xfrm>
            <a:prstGeom prst="rect">
              <a:avLst/>
            </a:prstGeom>
            <a:noFill/>
            <a:ln>
              <a:noFill/>
            </a:ln>
          </p:spPr>
          <p:txBody>
            <a:bodyPr spcFirstLastPara="1" wrap="square" lIns="91425" tIns="45700" rIns="91425" bIns="45700" anchor="t" anchorCtr="0">
              <a:noAutofit/>
            </a:bodyPr>
            <a:lstStyle/>
            <a:p>
              <a:r>
                <a:rPr lang="en-US" sz="2400" dirty="0">
                  <a:solidFill>
                    <a:schemeClr val="dk1"/>
                  </a:solidFill>
                  <a:latin typeface="Arial"/>
                  <a:ea typeface="Arial"/>
                  <a:cs typeface="Arial"/>
                  <a:sym typeface="Arial"/>
                </a:rPr>
                <a:t>similarity</a:t>
              </a:r>
              <a:endParaRPr sz="2400" dirty="0">
                <a:solidFill>
                  <a:schemeClr val="dk1"/>
                </a:solidFill>
                <a:latin typeface="Arial"/>
                <a:ea typeface="Arial"/>
                <a:cs typeface="Arial"/>
                <a:sym typeface="Arial"/>
              </a:endParaRPr>
            </a:p>
          </p:txBody>
        </p:sp>
      </p:grpSp>
      <p:grpSp>
        <p:nvGrpSpPr>
          <p:cNvPr id="476" name="Google Shape;476;p40"/>
          <p:cNvGrpSpPr/>
          <p:nvPr/>
        </p:nvGrpSpPr>
        <p:grpSpPr>
          <a:xfrm>
            <a:off x="5403233" y="3815683"/>
            <a:ext cx="1518264" cy="1604662"/>
            <a:chOff x="4015019" y="2819403"/>
            <a:chExt cx="1518264" cy="1604662"/>
          </a:xfrm>
        </p:grpSpPr>
        <p:grpSp>
          <p:nvGrpSpPr>
            <p:cNvPr id="477" name="Google Shape;477;p40"/>
            <p:cNvGrpSpPr/>
            <p:nvPr/>
          </p:nvGrpSpPr>
          <p:grpSpPr>
            <a:xfrm>
              <a:off x="4040492" y="2819403"/>
              <a:ext cx="1467319" cy="1066798"/>
              <a:chOff x="1236742" y="3234265"/>
              <a:chExt cx="1793390" cy="1303863"/>
            </a:xfrm>
          </p:grpSpPr>
          <p:sp>
            <p:nvSpPr>
              <p:cNvPr id="478" name="Google Shape;478;p40"/>
              <p:cNvSpPr txBox="1"/>
              <p:nvPr/>
            </p:nvSpPr>
            <p:spPr>
              <a:xfrm>
                <a:off x="1236742" y="3234265"/>
                <a:ext cx="1793390" cy="1241366"/>
              </a:xfrm>
              <a:prstGeom prst="rect">
                <a:avLst/>
              </a:prstGeom>
              <a:noFill/>
              <a:ln>
                <a:noFill/>
              </a:ln>
            </p:spPr>
            <p:txBody>
              <a:bodyPr spcFirstLastPara="1" wrap="square" lIns="91425" tIns="45700" rIns="91425" bIns="45700" anchor="t" anchorCtr="0">
                <a:noAutofit/>
              </a:bodyPr>
              <a:lstStyle/>
              <a:p>
                <a:pPr algn="ctr"/>
                <a:r>
                  <a:rPr lang="en-US" sz="6000">
                    <a:solidFill>
                      <a:schemeClr val="dk1"/>
                    </a:solidFill>
                    <a:latin typeface="Arial"/>
                    <a:ea typeface="Arial"/>
                    <a:cs typeface="Arial"/>
                    <a:sym typeface="Arial"/>
                  </a:rPr>
                  <a:t>[    ]</a:t>
                </a:r>
                <a:endParaRPr sz="6000">
                  <a:solidFill>
                    <a:schemeClr val="dk1"/>
                  </a:solidFill>
                  <a:latin typeface="Arial"/>
                  <a:ea typeface="Arial"/>
                  <a:cs typeface="Arial"/>
                  <a:sym typeface="Arial"/>
                </a:endParaRPr>
              </a:p>
            </p:txBody>
          </p:sp>
          <p:cxnSp>
            <p:nvCxnSpPr>
              <p:cNvPr id="479" name="Google Shape;479;p40"/>
              <p:cNvCxnSpPr>
                <a:endCxn id="480" idx="2"/>
              </p:cNvCxnSpPr>
              <p:nvPr/>
            </p:nvCxnSpPr>
            <p:spPr>
              <a:xfrm>
                <a:off x="2132583" y="3513628"/>
                <a:ext cx="0" cy="1024500"/>
              </a:xfrm>
              <a:prstGeom prst="straightConnector1">
                <a:avLst/>
              </a:prstGeom>
              <a:noFill/>
              <a:ln w="38100" cap="rnd" cmpd="sng">
                <a:solidFill>
                  <a:srgbClr val="000000"/>
                </a:solidFill>
                <a:prstDash val="dash"/>
                <a:round/>
                <a:headEnd type="none" w="sm" len="sm"/>
                <a:tailEnd type="none" w="sm" len="sm"/>
              </a:ln>
            </p:spPr>
          </p:cxnSp>
          <p:sp>
            <p:nvSpPr>
              <p:cNvPr id="480" name="Google Shape;480;p40"/>
              <p:cNvSpPr/>
              <p:nvPr/>
            </p:nvSpPr>
            <p:spPr>
              <a:xfrm>
                <a:off x="1294382" y="3420529"/>
                <a:ext cx="1676401" cy="1117599"/>
              </a:xfrm>
              <a:prstGeom prst="rect">
                <a:avLst/>
              </a:prstGeom>
              <a:noFill/>
              <a:ln w="38100" cap="flat" cmpd="sng">
                <a:solidFill>
                  <a:srgbClr val="292934"/>
                </a:solidFill>
                <a:prstDash val="dash"/>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grpSp>
        <p:sp>
          <p:nvSpPr>
            <p:cNvPr id="481" name="Google Shape;481;p40"/>
            <p:cNvSpPr txBox="1"/>
            <p:nvPr/>
          </p:nvSpPr>
          <p:spPr>
            <a:xfrm>
              <a:off x="4015019" y="3962400"/>
              <a:ext cx="1518264" cy="461665"/>
            </a:xfrm>
            <a:prstGeom prst="rect">
              <a:avLst/>
            </a:prstGeom>
            <a:noFill/>
            <a:ln>
              <a:noFill/>
            </a:ln>
          </p:spPr>
          <p:txBody>
            <a:bodyPr spcFirstLastPara="1" wrap="square" lIns="91425" tIns="45700" rIns="91425" bIns="45700" anchor="t" anchorCtr="0">
              <a:noAutofit/>
            </a:bodyPr>
            <a:lstStyle/>
            <a:p>
              <a:r>
                <a:rPr lang="en-US" sz="2400">
                  <a:solidFill>
                    <a:schemeClr val="dk1"/>
                  </a:solidFill>
                  <a:latin typeface="Arial"/>
                  <a:ea typeface="Arial"/>
                  <a:cs typeface="Arial"/>
                  <a:sym typeface="Arial"/>
                </a:rPr>
                <a:t>symmetry</a:t>
              </a:r>
              <a:endParaRPr sz="2400">
                <a:solidFill>
                  <a:schemeClr val="dk1"/>
                </a:solidFill>
                <a:latin typeface="Arial"/>
                <a:ea typeface="Arial"/>
                <a:cs typeface="Arial"/>
                <a:sym typeface="Arial"/>
              </a:endParaRPr>
            </a:p>
          </p:txBody>
        </p:sp>
      </p:grpSp>
      <p:grpSp>
        <p:nvGrpSpPr>
          <p:cNvPr id="482" name="Google Shape;482;p40"/>
          <p:cNvGrpSpPr/>
          <p:nvPr/>
        </p:nvGrpSpPr>
        <p:grpSpPr>
          <a:xfrm>
            <a:off x="7013622" y="3916880"/>
            <a:ext cx="1963699" cy="1528465"/>
            <a:chOff x="5410200" y="2971800"/>
            <a:chExt cx="1963699" cy="1528465"/>
          </a:xfrm>
        </p:grpSpPr>
        <p:grpSp>
          <p:nvGrpSpPr>
            <p:cNvPr id="483" name="Google Shape;483;p40"/>
            <p:cNvGrpSpPr/>
            <p:nvPr/>
          </p:nvGrpSpPr>
          <p:grpSpPr>
            <a:xfrm>
              <a:off x="5791200" y="2971800"/>
              <a:ext cx="1295400" cy="1066800"/>
              <a:chOff x="2286000" y="2895600"/>
              <a:chExt cx="4343400" cy="3352800"/>
            </a:xfrm>
          </p:grpSpPr>
          <p:grpSp>
            <p:nvGrpSpPr>
              <p:cNvPr id="484" name="Google Shape;484;p40"/>
              <p:cNvGrpSpPr/>
              <p:nvPr/>
            </p:nvGrpSpPr>
            <p:grpSpPr>
              <a:xfrm>
                <a:off x="2286000" y="3200400"/>
                <a:ext cx="4343400" cy="3048000"/>
                <a:chOff x="2286000" y="3200400"/>
                <a:chExt cx="4343400" cy="3048000"/>
              </a:xfrm>
            </p:grpSpPr>
            <p:grpSp>
              <p:nvGrpSpPr>
                <p:cNvPr id="485" name="Google Shape;485;p40"/>
                <p:cNvGrpSpPr/>
                <p:nvPr/>
              </p:nvGrpSpPr>
              <p:grpSpPr>
                <a:xfrm>
                  <a:off x="2286000" y="3200400"/>
                  <a:ext cx="4343400" cy="3048000"/>
                  <a:chOff x="2286000" y="3200400"/>
                  <a:chExt cx="4343400" cy="3048000"/>
                </a:xfrm>
              </p:grpSpPr>
              <p:sp>
                <p:nvSpPr>
                  <p:cNvPr id="486" name="Google Shape;486;p40"/>
                  <p:cNvSpPr/>
                  <p:nvPr/>
                </p:nvSpPr>
                <p:spPr>
                  <a:xfrm>
                    <a:off x="2286000" y="5638800"/>
                    <a:ext cx="4343400" cy="609600"/>
                  </a:xfrm>
                  <a:prstGeom prst="rect">
                    <a:avLst/>
                  </a:prstGeom>
                  <a:solidFill>
                    <a:srgbClr val="D8D8D8"/>
                  </a:solidFill>
                  <a:ln>
                    <a:noFill/>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487" name="Google Shape;487;p40"/>
                  <p:cNvSpPr/>
                  <p:nvPr/>
                </p:nvSpPr>
                <p:spPr>
                  <a:xfrm>
                    <a:off x="2286000" y="4419600"/>
                    <a:ext cx="4343400" cy="609600"/>
                  </a:xfrm>
                  <a:prstGeom prst="rect">
                    <a:avLst/>
                  </a:prstGeom>
                  <a:solidFill>
                    <a:srgbClr val="D8D8D8"/>
                  </a:solidFill>
                  <a:ln>
                    <a:noFill/>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sp>
                <p:nvSpPr>
                  <p:cNvPr id="488" name="Google Shape;488;p40"/>
                  <p:cNvSpPr/>
                  <p:nvPr/>
                </p:nvSpPr>
                <p:spPr>
                  <a:xfrm>
                    <a:off x="2286000" y="3200400"/>
                    <a:ext cx="4343400" cy="609600"/>
                  </a:xfrm>
                  <a:prstGeom prst="rect">
                    <a:avLst/>
                  </a:prstGeom>
                  <a:solidFill>
                    <a:srgbClr val="D8D8D8"/>
                  </a:solidFill>
                  <a:ln>
                    <a:noFill/>
                  </a:ln>
                </p:spPr>
                <p:txBody>
                  <a:bodyPr spcFirstLastPara="1" wrap="square" lIns="91425" tIns="45700" rIns="91425" bIns="45700" anchor="ctr" anchorCtr="0">
                    <a:noAutofit/>
                  </a:bodyPr>
                  <a:lstStyle/>
                  <a:p>
                    <a:pPr algn="ctr"/>
                    <a:endParaRPr>
                      <a:solidFill>
                        <a:schemeClr val="lt1"/>
                      </a:solidFill>
                      <a:latin typeface="Arial"/>
                      <a:ea typeface="Arial"/>
                      <a:cs typeface="Arial"/>
                      <a:sym typeface="Arial"/>
                    </a:endParaRPr>
                  </a:p>
                </p:txBody>
              </p:sp>
            </p:grpSp>
            <p:grpSp>
              <p:nvGrpSpPr>
                <p:cNvPr id="489" name="Google Shape;489;p40"/>
                <p:cNvGrpSpPr/>
                <p:nvPr/>
              </p:nvGrpSpPr>
              <p:grpSpPr>
                <a:xfrm>
                  <a:off x="2286000" y="3200400"/>
                  <a:ext cx="4343400" cy="2438400"/>
                  <a:chOff x="1066800" y="3581400"/>
                  <a:chExt cx="2438400" cy="1219200"/>
                </a:xfrm>
              </p:grpSpPr>
              <p:cxnSp>
                <p:nvCxnSpPr>
                  <p:cNvPr id="490" name="Google Shape;490;p40"/>
                  <p:cNvCxnSpPr/>
                  <p:nvPr/>
                </p:nvCxnSpPr>
                <p:spPr>
                  <a:xfrm rot="10800000" flipH="1">
                    <a:off x="1066800" y="3581400"/>
                    <a:ext cx="2438400" cy="1"/>
                  </a:xfrm>
                  <a:prstGeom prst="straightConnector1">
                    <a:avLst/>
                  </a:prstGeom>
                  <a:noFill/>
                  <a:ln w="38100" cap="rnd" cmpd="sng">
                    <a:solidFill>
                      <a:srgbClr val="000000"/>
                    </a:solidFill>
                    <a:prstDash val="dash"/>
                    <a:round/>
                    <a:headEnd type="none" w="sm" len="sm"/>
                    <a:tailEnd type="none" w="sm" len="sm"/>
                  </a:ln>
                </p:spPr>
              </p:cxnSp>
              <p:cxnSp>
                <p:nvCxnSpPr>
                  <p:cNvPr id="491" name="Google Shape;491;p40"/>
                  <p:cNvCxnSpPr/>
                  <p:nvPr/>
                </p:nvCxnSpPr>
                <p:spPr>
                  <a:xfrm rot="10800000" flipH="1">
                    <a:off x="1066800" y="3886200"/>
                    <a:ext cx="2438400" cy="1"/>
                  </a:xfrm>
                  <a:prstGeom prst="straightConnector1">
                    <a:avLst/>
                  </a:prstGeom>
                  <a:noFill/>
                  <a:ln w="38100" cap="rnd" cmpd="sng">
                    <a:solidFill>
                      <a:srgbClr val="000000"/>
                    </a:solidFill>
                    <a:prstDash val="dash"/>
                    <a:round/>
                    <a:headEnd type="none" w="sm" len="sm"/>
                    <a:tailEnd type="none" w="sm" len="sm"/>
                  </a:ln>
                </p:spPr>
              </p:cxnSp>
              <p:cxnSp>
                <p:nvCxnSpPr>
                  <p:cNvPr id="492" name="Google Shape;492;p40"/>
                  <p:cNvCxnSpPr/>
                  <p:nvPr/>
                </p:nvCxnSpPr>
                <p:spPr>
                  <a:xfrm rot="10800000" flipH="1">
                    <a:off x="1066800" y="4190999"/>
                    <a:ext cx="2438400" cy="1"/>
                  </a:xfrm>
                  <a:prstGeom prst="straightConnector1">
                    <a:avLst/>
                  </a:prstGeom>
                  <a:noFill/>
                  <a:ln w="38100" cap="rnd" cmpd="sng">
                    <a:solidFill>
                      <a:srgbClr val="000000"/>
                    </a:solidFill>
                    <a:prstDash val="dash"/>
                    <a:round/>
                    <a:headEnd type="none" w="sm" len="sm"/>
                    <a:tailEnd type="none" w="sm" len="sm"/>
                  </a:ln>
                </p:spPr>
              </p:cxnSp>
              <p:cxnSp>
                <p:nvCxnSpPr>
                  <p:cNvPr id="493" name="Google Shape;493;p40"/>
                  <p:cNvCxnSpPr/>
                  <p:nvPr/>
                </p:nvCxnSpPr>
                <p:spPr>
                  <a:xfrm rot="10800000" flipH="1">
                    <a:off x="1066800" y="4495799"/>
                    <a:ext cx="2438400" cy="1"/>
                  </a:xfrm>
                  <a:prstGeom prst="straightConnector1">
                    <a:avLst/>
                  </a:prstGeom>
                  <a:noFill/>
                  <a:ln w="38100" cap="rnd" cmpd="sng">
                    <a:solidFill>
                      <a:srgbClr val="000000"/>
                    </a:solidFill>
                    <a:prstDash val="dash"/>
                    <a:round/>
                    <a:headEnd type="none" w="sm" len="sm"/>
                    <a:tailEnd type="none" w="sm" len="sm"/>
                  </a:ln>
                </p:spPr>
              </p:cxnSp>
              <p:cxnSp>
                <p:nvCxnSpPr>
                  <p:cNvPr id="494" name="Google Shape;494;p40"/>
                  <p:cNvCxnSpPr/>
                  <p:nvPr/>
                </p:nvCxnSpPr>
                <p:spPr>
                  <a:xfrm rot="10800000" flipH="1">
                    <a:off x="1066800" y="4800599"/>
                    <a:ext cx="2438400" cy="1"/>
                  </a:xfrm>
                  <a:prstGeom prst="straightConnector1">
                    <a:avLst/>
                  </a:prstGeom>
                  <a:noFill/>
                  <a:ln w="38100" cap="rnd" cmpd="sng">
                    <a:solidFill>
                      <a:srgbClr val="000000"/>
                    </a:solidFill>
                    <a:prstDash val="dash"/>
                    <a:round/>
                    <a:headEnd type="none" w="sm" len="sm"/>
                    <a:tailEnd type="none" w="sm" len="sm"/>
                  </a:ln>
                </p:spPr>
              </p:cxnSp>
            </p:grpSp>
          </p:grpSp>
          <p:grpSp>
            <p:nvGrpSpPr>
              <p:cNvPr id="495" name="Google Shape;495;p40"/>
              <p:cNvGrpSpPr/>
              <p:nvPr/>
            </p:nvGrpSpPr>
            <p:grpSpPr>
              <a:xfrm>
                <a:off x="2761061" y="2895600"/>
                <a:ext cx="3334939" cy="3048000"/>
                <a:chOff x="2761061" y="2895600"/>
                <a:chExt cx="5163739" cy="3048000"/>
              </a:xfrm>
            </p:grpSpPr>
            <p:grpSp>
              <p:nvGrpSpPr>
                <p:cNvPr id="496" name="Google Shape;496;p40"/>
                <p:cNvGrpSpPr/>
                <p:nvPr/>
              </p:nvGrpSpPr>
              <p:grpSpPr>
                <a:xfrm>
                  <a:off x="2761061" y="2895600"/>
                  <a:ext cx="3393279" cy="3048000"/>
                  <a:chOff x="1295401" y="3429000"/>
                  <a:chExt cx="1904999" cy="1524000"/>
                </a:xfrm>
              </p:grpSpPr>
              <p:cxnSp>
                <p:nvCxnSpPr>
                  <p:cNvPr id="497" name="Google Shape;497;p40"/>
                  <p:cNvCxnSpPr/>
                  <p:nvPr/>
                </p:nvCxnSpPr>
                <p:spPr>
                  <a:xfrm>
                    <a:off x="2286000" y="34290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498" name="Google Shape;498;p40"/>
                  <p:cNvCxnSpPr/>
                  <p:nvPr/>
                </p:nvCxnSpPr>
                <p:spPr>
                  <a:xfrm rot="10800000">
                    <a:off x="2286000" y="37338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499" name="Google Shape;499;p40"/>
                  <p:cNvCxnSpPr/>
                  <p:nvPr/>
                </p:nvCxnSpPr>
                <p:spPr>
                  <a:xfrm>
                    <a:off x="2286000" y="40386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500" name="Google Shape;500;p40"/>
                  <p:cNvCxnSpPr/>
                  <p:nvPr/>
                </p:nvCxnSpPr>
                <p:spPr>
                  <a:xfrm rot="10800000">
                    <a:off x="2286000" y="43434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501" name="Google Shape;501;p40"/>
                  <p:cNvCxnSpPr/>
                  <p:nvPr/>
                </p:nvCxnSpPr>
                <p:spPr>
                  <a:xfrm>
                    <a:off x="2286000" y="46482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502" name="Google Shape;502;p40"/>
                  <p:cNvCxnSpPr/>
                  <p:nvPr/>
                </p:nvCxnSpPr>
                <p:spPr>
                  <a:xfrm rot="10800000">
                    <a:off x="2286000" y="49530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503" name="Google Shape;503;p40"/>
                  <p:cNvCxnSpPr/>
                  <p:nvPr/>
                </p:nvCxnSpPr>
                <p:spPr>
                  <a:xfrm>
                    <a:off x="1295401" y="34290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504" name="Google Shape;504;p40"/>
                  <p:cNvCxnSpPr/>
                  <p:nvPr/>
                </p:nvCxnSpPr>
                <p:spPr>
                  <a:xfrm rot="10800000">
                    <a:off x="1295401" y="37338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505" name="Google Shape;505;p40"/>
                  <p:cNvCxnSpPr/>
                  <p:nvPr/>
                </p:nvCxnSpPr>
                <p:spPr>
                  <a:xfrm>
                    <a:off x="1295401" y="40386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506" name="Google Shape;506;p40"/>
                  <p:cNvCxnSpPr/>
                  <p:nvPr/>
                </p:nvCxnSpPr>
                <p:spPr>
                  <a:xfrm rot="10800000">
                    <a:off x="1295401" y="43434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507" name="Google Shape;507;p40"/>
                  <p:cNvCxnSpPr/>
                  <p:nvPr/>
                </p:nvCxnSpPr>
                <p:spPr>
                  <a:xfrm>
                    <a:off x="1295401" y="4648200"/>
                    <a:ext cx="914400" cy="0"/>
                  </a:xfrm>
                  <a:prstGeom prst="straightConnector1">
                    <a:avLst/>
                  </a:prstGeom>
                  <a:noFill/>
                  <a:ln w="38100" cap="rnd" cmpd="sng">
                    <a:solidFill>
                      <a:srgbClr val="000000"/>
                    </a:solidFill>
                    <a:prstDash val="solid"/>
                    <a:round/>
                    <a:headEnd type="none" w="sm" len="sm"/>
                    <a:tailEnd type="triangle" w="med" len="med"/>
                  </a:ln>
                </p:spPr>
              </p:cxnSp>
              <p:cxnSp>
                <p:nvCxnSpPr>
                  <p:cNvPr id="508" name="Google Shape;508;p40"/>
                  <p:cNvCxnSpPr/>
                  <p:nvPr/>
                </p:nvCxnSpPr>
                <p:spPr>
                  <a:xfrm rot="10800000">
                    <a:off x="1295401" y="4953000"/>
                    <a:ext cx="914400" cy="0"/>
                  </a:xfrm>
                  <a:prstGeom prst="straightConnector1">
                    <a:avLst/>
                  </a:prstGeom>
                  <a:noFill/>
                  <a:ln w="38100" cap="rnd" cmpd="sng">
                    <a:solidFill>
                      <a:srgbClr val="000000"/>
                    </a:solidFill>
                    <a:prstDash val="solid"/>
                    <a:round/>
                    <a:headEnd type="none" w="sm" len="sm"/>
                    <a:tailEnd type="triangle" w="med" len="med"/>
                  </a:ln>
                </p:spPr>
              </p:cxnSp>
            </p:grpSp>
            <p:cxnSp>
              <p:nvCxnSpPr>
                <p:cNvPr id="509" name="Google Shape;509;p40"/>
                <p:cNvCxnSpPr/>
                <p:nvPr/>
              </p:nvCxnSpPr>
              <p:spPr>
                <a:xfrm>
                  <a:off x="6296025" y="2895600"/>
                  <a:ext cx="1628775" cy="0"/>
                </a:xfrm>
                <a:prstGeom prst="straightConnector1">
                  <a:avLst/>
                </a:prstGeom>
                <a:noFill/>
                <a:ln w="38100" cap="rnd" cmpd="sng">
                  <a:solidFill>
                    <a:srgbClr val="000000"/>
                  </a:solidFill>
                  <a:prstDash val="solid"/>
                  <a:round/>
                  <a:headEnd type="none" w="sm" len="sm"/>
                  <a:tailEnd type="triangle" w="med" len="med"/>
                </a:ln>
              </p:spPr>
            </p:cxnSp>
            <p:cxnSp>
              <p:nvCxnSpPr>
                <p:cNvPr id="510" name="Google Shape;510;p40"/>
                <p:cNvCxnSpPr/>
                <p:nvPr/>
              </p:nvCxnSpPr>
              <p:spPr>
                <a:xfrm rot="10800000">
                  <a:off x="6296025" y="3505200"/>
                  <a:ext cx="1628775" cy="0"/>
                </a:xfrm>
                <a:prstGeom prst="straightConnector1">
                  <a:avLst/>
                </a:prstGeom>
                <a:noFill/>
                <a:ln w="38100" cap="rnd" cmpd="sng">
                  <a:solidFill>
                    <a:srgbClr val="000000"/>
                  </a:solidFill>
                  <a:prstDash val="solid"/>
                  <a:round/>
                  <a:headEnd type="none" w="sm" len="sm"/>
                  <a:tailEnd type="triangle" w="med" len="med"/>
                </a:ln>
              </p:spPr>
            </p:cxnSp>
            <p:cxnSp>
              <p:nvCxnSpPr>
                <p:cNvPr id="511" name="Google Shape;511;p40"/>
                <p:cNvCxnSpPr/>
                <p:nvPr/>
              </p:nvCxnSpPr>
              <p:spPr>
                <a:xfrm>
                  <a:off x="6296025" y="4114800"/>
                  <a:ext cx="1628775" cy="0"/>
                </a:xfrm>
                <a:prstGeom prst="straightConnector1">
                  <a:avLst/>
                </a:prstGeom>
                <a:noFill/>
                <a:ln w="38100" cap="rnd" cmpd="sng">
                  <a:solidFill>
                    <a:srgbClr val="000000"/>
                  </a:solidFill>
                  <a:prstDash val="solid"/>
                  <a:round/>
                  <a:headEnd type="none" w="sm" len="sm"/>
                  <a:tailEnd type="triangle" w="med" len="med"/>
                </a:ln>
              </p:spPr>
            </p:cxnSp>
            <p:cxnSp>
              <p:nvCxnSpPr>
                <p:cNvPr id="512" name="Google Shape;512;p40"/>
                <p:cNvCxnSpPr/>
                <p:nvPr/>
              </p:nvCxnSpPr>
              <p:spPr>
                <a:xfrm rot="10800000">
                  <a:off x="6296025" y="4724400"/>
                  <a:ext cx="1628775" cy="0"/>
                </a:xfrm>
                <a:prstGeom prst="straightConnector1">
                  <a:avLst/>
                </a:prstGeom>
                <a:noFill/>
                <a:ln w="38100" cap="rnd" cmpd="sng">
                  <a:solidFill>
                    <a:srgbClr val="000000"/>
                  </a:solidFill>
                  <a:prstDash val="solid"/>
                  <a:round/>
                  <a:headEnd type="none" w="sm" len="sm"/>
                  <a:tailEnd type="triangle" w="med" len="med"/>
                </a:ln>
              </p:spPr>
            </p:cxnSp>
            <p:cxnSp>
              <p:nvCxnSpPr>
                <p:cNvPr id="513" name="Google Shape;513;p40"/>
                <p:cNvCxnSpPr/>
                <p:nvPr/>
              </p:nvCxnSpPr>
              <p:spPr>
                <a:xfrm>
                  <a:off x="6296025" y="5334000"/>
                  <a:ext cx="1628775" cy="0"/>
                </a:xfrm>
                <a:prstGeom prst="straightConnector1">
                  <a:avLst/>
                </a:prstGeom>
                <a:noFill/>
                <a:ln w="38100" cap="rnd" cmpd="sng">
                  <a:solidFill>
                    <a:srgbClr val="000000"/>
                  </a:solidFill>
                  <a:prstDash val="solid"/>
                  <a:round/>
                  <a:headEnd type="none" w="sm" len="sm"/>
                  <a:tailEnd type="triangle" w="med" len="med"/>
                </a:ln>
              </p:spPr>
            </p:cxnSp>
            <p:cxnSp>
              <p:nvCxnSpPr>
                <p:cNvPr id="514" name="Google Shape;514;p40"/>
                <p:cNvCxnSpPr/>
                <p:nvPr/>
              </p:nvCxnSpPr>
              <p:spPr>
                <a:xfrm rot="10800000">
                  <a:off x="6296025" y="5943600"/>
                  <a:ext cx="1628775" cy="0"/>
                </a:xfrm>
                <a:prstGeom prst="straightConnector1">
                  <a:avLst/>
                </a:prstGeom>
                <a:noFill/>
                <a:ln w="38100" cap="rnd" cmpd="sng">
                  <a:solidFill>
                    <a:srgbClr val="000000"/>
                  </a:solidFill>
                  <a:prstDash val="solid"/>
                  <a:round/>
                  <a:headEnd type="none" w="sm" len="sm"/>
                  <a:tailEnd type="triangle" w="med" len="med"/>
                </a:ln>
              </p:spPr>
            </p:cxnSp>
          </p:grpSp>
        </p:grpSp>
        <p:sp>
          <p:nvSpPr>
            <p:cNvPr id="515" name="Google Shape;515;p40"/>
            <p:cNvSpPr txBox="1"/>
            <p:nvPr/>
          </p:nvSpPr>
          <p:spPr>
            <a:xfrm>
              <a:off x="5410200" y="4038600"/>
              <a:ext cx="1963699" cy="461665"/>
            </a:xfrm>
            <a:prstGeom prst="rect">
              <a:avLst/>
            </a:prstGeom>
            <a:noFill/>
            <a:ln>
              <a:noFill/>
            </a:ln>
          </p:spPr>
          <p:txBody>
            <a:bodyPr spcFirstLastPara="1" wrap="square" lIns="91425" tIns="45700" rIns="91425" bIns="45700" anchor="t" anchorCtr="0">
              <a:noAutofit/>
            </a:bodyPr>
            <a:lstStyle/>
            <a:p>
              <a:r>
                <a:rPr lang="en-US" sz="2400">
                  <a:solidFill>
                    <a:schemeClr val="dk1"/>
                  </a:solidFill>
                  <a:latin typeface="Arial"/>
                  <a:ea typeface="Arial"/>
                  <a:cs typeface="Arial"/>
                  <a:sym typeface="Arial"/>
                </a:rPr>
                <a:t>common fate</a:t>
              </a:r>
              <a:endParaRPr sz="2400">
                <a:solidFill>
                  <a:schemeClr val="dk1"/>
                </a:solidFill>
                <a:latin typeface="Arial"/>
                <a:ea typeface="Arial"/>
                <a:cs typeface="Arial"/>
                <a:sym typeface="Arial"/>
              </a:endParaRPr>
            </a:p>
          </p:txBody>
        </p:sp>
      </p:grpSp>
      <p:grpSp>
        <p:nvGrpSpPr>
          <p:cNvPr id="516" name="Google Shape;516;p40"/>
          <p:cNvGrpSpPr/>
          <p:nvPr/>
        </p:nvGrpSpPr>
        <p:grpSpPr>
          <a:xfrm>
            <a:off x="9003464" y="3702082"/>
            <a:ext cx="1484902" cy="1718263"/>
            <a:chOff x="7391400" y="2782002"/>
            <a:chExt cx="1484902" cy="1718263"/>
          </a:xfrm>
        </p:grpSpPr>
        <p:grpSp>
          <p:nvGrpSpPr>
            <p:cNvPr id="517" name="Google Shape;517;p40"/>
            <p:cNvGrpSpPr/>
            <p:nvPr/>
          </p:nvGrpSpPr>
          <p:grpSpPr>
            <a:xfrm>
              <a:off x="7533094" y="2782002"/>
              <a:ext cx="1164412" cy="1233037"/>
              <a:chOff x="1997536" y="2259471"/>
              <a:chExt cx="3891785" cy="3863576"/>
            </a:xfrm>
          </p:grpSpPr>
          <p:sp>
            <p:nvSpPr>
              <p:cNvPr id="518" name="Google Shape;518;p40"/>
              <p:cNvSpPr/>
              <p:nvPr/>
            </p:nvSpPr>
            <p:spPr>
              <a:xfrm rot="4795453">
                <a:off x="3570512" y="2379470"/>
                <a:ext cx="745833" cy="3820220"/>
              </a:xfrm>
              <a:custGeom>
                <a:avLst/>
                <a:gdLst/>
                <a:ahLst/>
                <a:cxnLst/>
                <a:rect l="l" t="t" r="r" b="b"/>
                <a:pathLst>
                  <a:path w="120000" h="120000" extrusionOk="0">
                    <a:moveTo>
                      <a:pt x="0" y="0"/>
                    </a:moveTo>
                    <a:cubicBezTo>
                      <a:pt x="74999" y="12585"/>
                      <a:pt x="85135" y="27071"/>
                      <a:pt x="87567" y="39894"/>
                    </a:cubicBezTo>
                    <a:cubicBezTo>
                      <a:pt x="89999" y="52717"/>
                      <a:pt x="9189" y="63588"/>
                      <a:pt x="14594" y="76939"/>
                    </a:cubicBezTo>
                    <a:cubicBezTo>
                      <a:pt x="19999" y="90290"/>
                      <a:pt x="91081" y="113509"/>
                      <a:pt x="120000" y="120000"/>
                    </a:cubicBezTo>
                  </a:path>
                </a:pathLst>
              </a:custGeom>
              <a:noFill/>
              <a:ln w="76200" cap="rnd" cmpd="sng">
                <a:solidFill>
                  <a:srgbClr val="000000"/>
                </a:solidFill>
                <a:prstDash val="dot"/>
                <a:round/>
                <a:headEnd type="none" w="sm" len="sm"/>
                <a:tailEnd type="none" w="sm" len="sm"/>
              </a:ln>
            </p:spPr>
            <p:txBody>
              <a:bodyPr spcFirstLastPara="1" wrap="square" lIns="91425" tIns="45700" rIns="91425" bIns="45700" anchor="ctr" anchorCtr="0">
                <a:noAutofit/>
              </a:bodyPr>
              <a:lstStyle/>
              <a:p>
                <a:pPr algn="ctr"/>
                <a:endParaRPr>
                  <a:solidFill>
                    <a:schemeClr val="dk1"/>
                  </a:solidFill>
                  <a:latin typeface="Arial"/>
                  <a:ea typeface="Arial"/>
                  <a:cs typeface="Arial"/>
                  <a:sym typeface="Arial"/>
                </a:endParaRPr>
              </a:p>
            </p:txBody>
          </p:sp>
          <p:sp>
            <p:nvSpPr>
              <p:cNvPr id="519" name="Google Shape;519;p40"/>
              <p:cNvSpPr/>
              <p:nvPr/>
            </p:nvSpPr>
            <p:spPr>
              <a:xfrm rot="9718950" flipH="1">
                <a:off x="4101331" y="2281149"/>
                <a:ext cx="745832" cy="3820220"/>
              </a:xfrm>
              <a:custGeom>
                <a:avLst/>
                <a:gdLst/>
                <a:ahLst/>
                <a:cxnLst/>
                <a:rect l="l" t="t" r="r" b="b"/>
                <a:pathLst>
                  <a:path w="120000" h="120000" extrusionOk="0">
                    <a:moveTo>
                      <a:pt x="0" y="0"/>
                    </a:moveTo>
                    <a:cubicBezTo>
                      <a:pt x="74999" y="12585"/>
                      <a:pt x="85135" y="27071"/>
                      <a:pt x="87567" y="39894"/>
                    </a:cubicBezTo>
                    <a:cubicBezTo>
                      <a:pt x="89999" y="52717"/>
                      <a:pt x="9189" y="63588"/>
                      <a:pt x="14594" y="76939"/>
                    </a:cubicBezTo>
                    <a:cubicBezTo>
                      <a:pt x="19999" y="90290"/>
                      <a:pt x="91081" y="113509"/>
                      <a:pt x="120000" y="120000"/>
                    </a:cubicBezTo>
                  </a:path>
                </a:pathLst>
              </a:custGeom>
              <a:noFill/>
              <a:ln w="76200" cap="rnd" cmpd="sng">
                <a:solidFill>
                  <a:srgbClr val="D2533C"/>
                </a:solidFill>
                <a:prstDash val="dot"/>
                <a:round/>
                <a:headEnd type="none" w="sm" len="sm"/>
                <a:tailEnd type="none" w="sm" len="sm"/>
              </a:ln>
            </p:spPr>
            <p:txBody>
              <a:bodyPr spcFirstLastPara="1" wrap="square" lIns="91425" tIns="45700" rIns="91425" bIns="45700" anchor="ctr" anchorCtr="0">
                <a:noAutofit/>
              </a:bodyPr>
              <a:lstStyle/>
              <a:p>
                <a:pPr algn="ctr"/>
                <a:endParaRPr>
                  <a:solidFill>
                    <a:schemeClr val="dk1"/>
                  </a:solidFill>
                  <a:latin typeface="Arial"/>
                  <a:ea typeface="Arial"/>
                  <a:cs typeface="Arial"/>
                  <a:sym typeface="Arial"/>
                </a:endParaRPr>
              </a:p>
            </p:txBody>
          </p:sp>
        </p:grpSp>
        <p:sp>
          <p:nvSpPr>
            <p:cNvPr id="520" name="Google Shape;520;p40"/>
            <p:cNvSpPr txBox="1"/>
            <p:nvPr/>
          </p:nvSpPr>
          <p:spPr>
            <a:xfrm>
              <a:off x="7391400" y="4038600"/>
              <a:ext cx="1484902" cy="461665"/>
            </a:xfrm>
            <a:prstGeom prst="rect">
              <a:avLst/>
            </a:prstGeom>
            <a:noFill/>
            <a:ln>
              <a:noFill/>
            </a:ln>
          </p:spPr>
          <p:txBody>
            <a:bodyPr spcFirstLastPara="1" wrap="square" lIns="91425" tIns="45700" rIns="91425" bIns="45700" anchor="t" anchorCtr="0">
              <a:noAutofit/>
            </a:bodyPr>
            <a:lstStyle/>
            <a:p>
              <a:r>
                <a:rPr lang="en-US" sz="2400">
                  <a:solidFill>
                    <a:schemeClr val="dk1"/>
                  </a:solidFill>
                  <a:latin typeface="Arial"/>
                  <a:ea typeface="Arial"/>
                  <a:cs typeface="Arial"/>
                  <a:sym typeface="Arial"/>
                </a:rPr>
                <a:t>continuity</a:t>
              </a:r>
              <a:endParaRPr sz="2400">
                <a:solidFill>
                  <a:schemeClr val="dk1"/>
                </a:solidFill>
                <a:latin typeface="Arial"/>
                <a:ea typeface="Arial"/>
                <a:cs typeface="Arial"/>
                <a:sym typeface="Arial"/>
              </a:endParaRPr>
            </a:p>
          </p:txBody>
        </p:sp>
      </p:grpSp>
      <p:sp>
        <p:nvSpPr>
          <p:cNvPr id="2" name="Title 1">
            <a:extLst>
              <a:ext uri="{FF2B5EF4-FFF2-40B4-BE49-F238E27FC236}">
                <a16:creationId xmlns:a16="http://schemas.microsoft.com/office/drawing/2014/main" id="{762A760C-C5DF-8BF8-001D-FB5265FC4DF4}"/>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Let’s Practice</a:t>
            </a:r>
          </a:p>
        </p:txBody>
      </p:sp>
      <p:pic>
        <p:nvPicPr>
          <p:cNvPr id="4" name="Picture 3" descr="A black and white panda&#10;&#10;Description automatically generated">
            <a:extLst>
              <a:ext uri="{FF2B5EF4-FFF2-40B4-BE49-F238E27FC236}">
                <a16:creationId xmlns:a16="http://schemas.microsoft.com/office/drawing/2014/main" id="{69DD3328-5D63-E284-4937-F67EF69860E2}"/>
              </a:ext>
            </a:extLst>
          </p:cNvPr>
          <p:cNvPicPr>
            <a:picLocks noChangeAspect="1"/>
          </p:cNvPicPr>
          <p:nvPr/>
        </p:nvPicPr>
        <p:blipFill>
          <a:blip r:embed="rId3"/>
          <a:stretch>
            <a:fillRect/>
          </a:stretch>
        </p:blipFill>
        <p:spPr>
          <a:xfrm>
            <a:off x="9158378" y="2252683"/>
            <a:ext cx="1125402" cy="1060161"/>
          </a:xfrm>
          <a:prstGeom prst="rect">
            <a:avLst/>
          </a:prstGeom>
        </p:spPr>
      </p:pic>
      <p:sp>
        <p:nvSpPr>
          <p:cNvPr id="5" name="Google Shape;468;p40">
            <a:extLst>
              <a:ext uri="{FF2B5EF4-FFF2-40B4-BE49-F238E27FC236}">
                <a16:creationId xmlns:a16="http://schemas.microsoft.com/office/drawing/2014/main" id="{07005ECD-D3C2-3465-6D71-BE7D4B2A8336}"/>
              </a:ext>
            </a:extLst>
          </p:cNvPr>
          <p:cNvSpPr txBox="1"/>
          <p:nvPr/>
        </p:nvSpPr>
        <p:spPr>
          <a:xfrm>
            <a:off x="9009593" y="3253325"/>
            <a:ext cx="1381508" cy="461665"/>
          </a:xfrm>
          <a:prstGeom prst="rect">
            <a:avLst/>
          </a:prstGeom>
          <a:noFill/>
          <a:ln>
            <a:noFill/>
          </a:ln>
        </p:spPr>
        <p:txBody>
          <a:bodyPr spcFirstLastPara="1" wrap="square" lIns="91425" tIns="45700" rIns="91425" bIns="45700" anchor="t" anchorCtr="0">
            <a:noAutofit/>
          </a:bodyPr>
          <a:lstStyle/>
          <a:p>
            <a:pPr algn="ctr"/>
            <a:r>
              <a:rPr lang="en-US" sz="2400" dirty="0">
                <a:solidFill>
                  <a:schemeClr val="dk1"/>
                </a:solidFill>
                <a:latin typeface="Arial"/>
                <a:ea typeface="Arial"/>
                <a:cs typeface="Arial"/>
                <a:sym typeface="Arial"/>
              </a:rPr>
              <a:t>closure</a:t>
            </a:r>
            <a:endParaRPr sz="2400" dirty="0">
              <a:solidFill>
                <a:schemeClr val="dk1"/>
              </a:solidFill>
              <a:latin typeface="Arial"/>
              <a:ea typeface="Arial"/>
              <a:cs typeface="Arial"/>
              <a:sym typeface="Arial"/>
            </a:endParaRPr>
          </a:p>
        </p:txBody>
      </p:sp>
      <p:pic>
        <p:nvPicPr>
          <p:cNvPr id="3" name="Picture 2" descr="A close-up of a pill&#10;&#10;Description automatically generated">
            <a:extLst>
              <a:ext uri="{FF2B5EF4-FFF2-40B4-BE49-F238E27FC236}">
                <a16:creationId xmlns:a16="http://schemas.microsoft.com/office/drawing/2014/main" id="{DEDCDCEA-617F-F8F2-1F7D-4E8EB2F2985C}"/>
              </a:ext>
            </a:extLst>
          </p:cNvPr>
          <p:cNvPicPr>
            <a:picLocks noChangeAspect="1"/>
          </p:cNvPicPr>
          <p:nvPr/>
        </p:nvPicPr>
        <p:blipFill>
          <a:blip r:embed="rId4"/>
          <a:srcRect l="47905"/>
          <a:stretch/>
        </p:blipFill>
        <p:spPr>
          <a:xfrm>
            <a:off x="5483931" y="2268584"/>
            <a:ext cx="1364332" cy="1051097"/>
          </a:xfrm>
          <a:prstGeom prst="rect">
            <a:avLst/>
          </a:prstGeom>
        </p:spPr>
      </p:pic>
      <p:pic>
        <p:nvPicPr>
          <p:cNvPr id="6" name="Picture 5" descr="A black and white circle pattern&#10;&#10;Description automatically generated">
            <a:extLst>
              <a:ext uri="{FF2B5EF4-FFF2-40B4-BE49-F238E27FC236}">
                <a16:creationId xmlns:a16="http://schemas.microsoft.com/office/drawing/2014/main" id="{4C7C38AD-0034-60CC-1FB8-5AC2F90B68C0}"/>
              </a:ext>
            </a:extLst>
          </p:cNvPr>
          <p:cNvPicPr>
            <a:picLocks noChangeAspect="1"/>
          </p:cNvPicPr>
          <p:nvPr/>
        </p:nvPicPr>
        <p:blipFill>
          <a:blip r:embed="rId5"/>
          <a:stretch>
            <a:fillRect/>
          </a:stretch>
        </p:blipFill>
        <p:spPr>
          <a:xfrm>
            <a:off x="7498198" y="2275714"/>
            <a:ext cx="1009294" cy="102381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Data </a:t>
            </a:r>
            <a:r>
              <a:rPr lang="en-US" dirty="0">
                <a:sym typeface="Wingdings" pitchFamily="2" charset="2"/>
              </a:rPr>
              <a:t></a:t>
            </a:r>
            <a:r>
              <a:rPr lang="en-US" dirty="0"/>
              <a:t> Visuals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7" y="864108"/>
            <a:ext cx="7779393" cy="5841492"/>
          </a:xfrm>
        </p:spPr>
        <p:txBody>
          <a:bodyPr anchor="t">
            <a:normAutofit/>
          </a:bodyPr>
          <a:lstStyle/>
          <a:p>
            <a:r>
              <a:rPr lang="en-US" sz="2400" dirty="0"/>
              <a:t>Remember… </a:t>
            </a:r>
            <a:r>
              <a:rPr lang="en-US" sz="2400" b="1" dirty="0"/>
              <a:t>Big idea behind visualization</a:t>
            </a:r>
          </a:p>
          <a:p>
            <a:pPr lvl="1"/>
            <a:r>
              <a:rPr lang="en-US" sz="2400" dirty="0"/>
              <a:t>Map data dimensions  to visual dimensions in a principled way </a:t>
            </a:r>
          </a:p>
          <a:p>
            <a:pPr lvl="1"/>
            <a:r>
              <a:rPr lang="en-US" sz="2400" dirty="0"/>
              <a:t>Not all visual dimensions can represent all data types</a:t>
            </a:r>
          </a:p>
          <a:p>
            <a:pPr lvl="1"/>
            <a:endParaRPr lang="en-US" sz="2400" dirty="0"/>
          </a:p>
        </p:txBody>
      </p:sp>
      <p:grpSp>
        <p:nvGrpSpPr>
          <p:cNvPr id="14" name="object 4">
            <a:extLst>
              <a:ext uri="{FF2B5EF4-FFF2-40B4-BE49-F238E27FC236}">
                <a16:creationId xmlns:a16="http://schemas.microsoft.com/office/drawing/2014/main" id="{818A8DA1-71C7-C363-A37F-77209DB50659}"/>
              </a:ext>
            </a:extLst>
          </p:cNvPr>
          <p:cNvGrpSpPr/>
          <p:nvPr/>
        </p:nvGrpSpPr>
        <p:grpSpPr>
          <a:xfrm>
            <a:off x="3951855" y="3200110"/>
            <a:ext cx="3048284" cy="3505487"/>
            <a:chOff x="2116705" y="1524000"/>
            <a:chExt cx="2074545" cy="3164840"/>
          </a:xfrm>
        </p:grpSpPr>
        <p:pic>
          <p:nvPicPr>
            <p:cNvPr id="16" name="object 5">
              <a:extLst>
                <a:ext uri="{FF2B5EF4-FFF2-40B4-BE49-F238E27FC236}">
                  <a16:creationId xmlns:a16="http://schemas.microsoft.com/office/drawing/2014/main" id="{DE898F16-1BC4-9F3A-73F5-483B54F4F252}"/>
                </a:ext>
              </a:extLst>
            </p:cNvPr>
            <p:cNvPicPr/>
            <p:nvPr/>
          </p:nvPicPr>
          <p:blipFill>
            <a:blip r:embed="rId2" cstate="print"/>
            <a:stretch>
              <a:fillRect/>
            </a:stretch>
          </p:blipFill>
          <p:spPr>
            <a:xfrm>
              <a:off x="2116705" y="1524000"/>
              <a:ext cx="2074294" cy="1575352"/>
            </a:xfrm>
            <a:prstGeom prst="rect">
              <a:avLst/>
            </a:prstGeom>
          </p:spPr>
        </p:pic>
        <p:pic>
          <p:nvPicPr>
            <p:cNvPr id="17" name="object 6">
              <a:extLst>
                <a:ext uri="{FF2B5EF4-FFF2-40B4-BE49-F238E27FC236}">
                  <a16:creationId xmlns:a16="http://schemas.microsoft.com/office/drawing/2014/main" id="{CE81333F-CE95-5615-A31C-013F8DB886AA}"/>
                </a:ext>
              </a:extLst>
            </p:cNvPr>
            <p:cNvPicPr/>
            <p:nvPr/>
          </p:nvPicPr>
          <p:blipFill>
            <a:blip r:embed="rId3" cstate="print"/>
            <a:stretch>
              <a:fillRect/>
            </a:stretch>
          </p:blipFill>
          <p:spPr>
            <a:xfrm>
              <a:off x="2116705" y="3130039"/>
              <a:ext cx="2074294" cy="1558303"/>
            </a:xfrm>
            <a:prstGeom prst="rect">
              <a:avLst/>
            </a:prstGeom>
          </p:spPr>
        </p:pic>
      </p:grpSp>
      <p:graphicFrame>
        <p:nvGraphicFramePr>
          <p:cNvPr id="19" name="object 9">
            <a:extLst>
              <a:ext uri="{FF2B5EF4-FFF2-40B4-BE49-F238E27FC236}">
                <a16:creationId xmlns:a16="http://schemas.microsoft.com/office/drawing/2014/main" id="{601F61F2-AE83-CDAE-472E-75E2498F0907}"/>
              </a:ext>
            </a:extLst>
          </p:cNvPr>
          <p:cNvGraphicFramePr>
            <a:graphicFrameLocks noGrp="1"/>
          </p:cNvGraphicFramePr>
          <p:nvPr/>
        </p:nvGraphicFramePr>
        <p:xfrm>
          <a:off x="7048405" y="3266370"/>
          <a:ext cx="3222030" cy="3372966"/>
        </p:xfrm>
        <a:graphic>
          <a:graphicData uri="http://schemas.openxmlformats.org/drawingml/2006/table">
            <a:tbl>
              <a:tblPr firstRow="1" bandRow="1">
                <a:tableStyleId>{2D5ABB26-0587-4C30-8999-92F81FD0307C}</a:tableStyleId>
              </a:tblPr>
              <a:tblGrid>
                <a:gridCol w="1074010">
                  <a:extLst>
                    <a:ext uri="{9D8B030D-6E8A-4147-A177-3AD203B41FA5}">
                      <a16:colId xmlns:a16="http://schemas.microsoft.com/office/drawing/2014/main" val="20000"/>
                    </a:ext>
                  </a:extLst>
                </a:gridCol>
                <a:gridCol w="1074010">
                  <a:extLst>
                    <a:ext uri="{9D8B030D-6E8A-4147-A177-3AD203B41FA5}">
                      <a16:colId xmlns:a16="http://schemas.microsoft.com/office/drawing/2014/main" val="20001"/>
                    </a:ext>
                  </a:extLst>
                </a:gridCol>
                <a:gridCol w="1074010">
                  <a:extLst>
                    <a:ext uri="{9D8B030D-6E8A-4147-A177-3AD203B41FA5}">
                      <a16:colId xmlns:a16="http://schemas.microsoft.com/office/drawing/2014/main" val="2381195527"/>
                    </a:ext>
                  </a:extLst>
                </a:gridCol>
              </a:tblGrid>
              <a:tr h="562161">
                <a:tc>
                  <a:txBody>
                    <a:bodyPr/>
                    <a:lstStyle/>
                    <a:p>
                      <a:pPr>
                        <a:lnSpc>
                          <a:spcPct val="100000"/>
                        </a:lnSpc>
                      </a:pPr>
                      <a:r>
                        <a:rPr lang="en-US" sz="1900" dirty="0">
                          <a:latin typeface="Times New Roman"/>
                          <a:cs typeface="Times New Roman"/>
                        </a:rPr>
                        <a:t> </a:t>
                      </a: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0"/>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1"/>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2"/>
                  </a:ext>
                </a:extLst>
              </a:tr>
              <a:tr h="562161">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3"/>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4"/>
                  </a:ext>
                </a:extLst>
              </a:tr>
              <a:tr h="562161">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a:solidFill>
                        <a:srgbClr val="292934"/>
                      </a:solidFill>
                      <a:prstDash val="solid"/>
                    </a:lnB>
                  </a:tcPr>
                </a:tc>
                <a:extLst>
                  <a:ext uri="{0D108BD9-81ED-4DB2-BD59-A6C34878D82A}">
                    <a16:rowId xmlns:a16="http://schemas.microsoft.com/office/drawing/2014/main" val="10005"/>
                  </a:ext>
                </a:extLst>
              </a:tr>
            </a:tbl>
          </a:graphicData>
        </a:graphic>
      </p:graphicFrame>
      <p:pic>
        <p:nvPicPr>
          <p:cNvPr id="20" name="Picture 19" descr="Diagram&#10;&#10;Description automatically generated with low confidence">
            <a:extLst>
              <a:ext uri="{FF2B5EF4-FFF2-40B4-BE49-F238E27FC236}">
                <a16:creationId xmlns:a16="http://schemas.microsoft.com/office/drawing/2014/main" id="{02519ACC-A9D6-5E9B-A050-359974C87A14}"/>
              </a:ext>
            </a:extLst>
          </p:cNvPr>
          <p:cNvPicPr>
            <a:picLocks noChangeAspect="1"/>
          </p:cNvPicPr>
          <p:nvPr/>
        </p:nvPicPr>
        <p:blipFill>
          <a:blip r:embed="rId4"/>
          <a:stretch>
            <a:fillRect/>
          </a:stretch>
        </p:blipFill>
        <p:spPr>
          <a:xfrm>
            <a:off x="7035152" y="2365355"/>
            <a:ext cx="3222029" cy="870996"/>
          </a:xfrm>
          <a:prstGeom prst="rect">
            <a:avLst/>
          </a:prstGeom>
          <a:ln>
            <a:solidFill>
              <a:schemeClr val="tx1"/>
            </a:solidFill>
          </a:ln>
        </p:spPr>
      </p:pic>
      <p:sp>
        <p:nvSpPr>
          <p:cNvPr id="21" name="object 3">
            <a:extLst>
              <a:ext uri="{FF2B5EF4-FFF2-40B4-BE49-F238E27FC236}">
                <a16:creationId xmlns:a16="http://schemas.microsoft.com/office/drawing/2014/main" id="{86FCE103-0B97-8B3F-7A4B-C3CDFFEA0CAB}"/>
              </a:ext>
            </a:extLst>
          </p:cNvPr>
          <p:cNvSpPr txBox="1"/>
          <p:nvPr/>
        </p:nvSpPr>
        <p:spPr>
          <a:xfrm>
            <a:off x="10429461" y="6082753"/>
            <a:ext cx="1604286" cy="730969"/>
          </a:xfrm>
          <a:prstGeom prst="rect">
            <a:avLst/>
          </a:prstGeom>
        </p:spPr>
        <p:txBody>
          <a:bodyPr vert="horz" wrap="square" lIns="0" tIns="12700" rIns="0" bIns="0" rtlCol="0">
            <a:spAutoFit/>
          </a:bodyPr>
          <a:lstStyle/>
          <a:p>
            <a:pPr marR="5080" algn="r">
              <a:lnSpc>
                <a:spcPts val="1415"/>
              </a:lnSpc>
              <a:spcBef>
                <a:spcPts val="100"/>
              </a:spcBef>
            </a:pPr>
            <a:r>
              <a:rPr sz="1200" spc="-5" dirty="0">
                <a:solidFill>
                  <a:srgbClr val="292934"/>
                </a:solidFill>
                <a:latin typeface="Arial"/>
                <a:cs typeface="Arial"/>
              </a:rPr>
              <a:t>Jacques</a:t>
            </a:r>
            <a:r>
              <a:rPr sz="1200" spc="-10" dirty="0">
                <a:solidFill>
                  <a:srgbClr val="292934"/>
                </a:solidFill>
                <a:latin typeface="Arial"/>
                <a:cs typeface="Arial"/>
              </a:rPr>
              <a:t> </a:t>
            </a:r>
            <a:r>
              <a:rPr sz="1200" spc="-5" dirty="0">
                <a:solidFill>
                  <a:srgbClr val="292934"/>
                </a:solidFill>
                <a:latin typeface="Arial"/>
                <a:cs typeface="Arial"/>
              </a:rPr>
              <a:t>Bertin, </a:t>
            </a:r>
            <a:r>
              <a:rPr sz="1200" i="1" spc="-10" dirty="0">
                <a:solidFill>
                  <a:srgbClr val="292934"/>
                </a:solidFill>
                <a:latin typeface="Arial"/>
                <a:cs typeface="Arial"/>
              </a:rPr>
              <a:t>Semiologie</a:t>
            </a:r>
            <a:r>
              <a:rPr sz="1200" i="1" spc="-5" dirty="0">
                <a:solidFill>
                  <a:srgbClr val="292934"/>
                </a:solidFill>
                <a:latin typeface="Arial"/>
                <a:cs typeface="Arial"/>
              </a:rPr>
              <a:t> Graphique</a:t>
            </a:r>
            <a:endParaRPr sz="1200" dirty="0">
              <a:latin typeface="Arial"/>
              <a:cs typeface="Arial"/>
            </a:endParaRPr>
          </a:p>
          <a:p>
            <a:pPr marR="5715" algn="r">
              <a:lnSpc>
                <a:spcPts val="1415"/>
              </a:lnSpc>
            </a:pPr>
            <a:r>
              <a:rPr sz="1200" spc="-5" dirty="0">
                <a:solidFill>
                  <a:srgbClr val="292934"/>
                </a:solidFill>
                <a:latin typeface="Arial"/>
                <a:cs typeface="Arial"/>
              </a:rPr>
              <a:t>(Semiology</a:t>
            </a:r>
            <a:r>
              <a:rPr sz="1200" spc="-15" dirty="0">
                <a:solidFill>
                  <a:srgbClr val="292934"/>
                </a:solidFill>
                <a:latin typeface="Arial"/>
                <a:cs typeface="Arial"/>
              </a:rPr>
              <a:t> </a:t>
            </a:r>
            <a:r>
              <a:rPr sz="1200" spc="-5" dirty="0">
                <a:solidFill>
                  <a:srgbClr val="292934"/>
                </a:solidFill>
                <a:latin typeface="Arial"/>
                <a:cs typeface="Arial"/>
              </a:rPr>
              <a:t>of</a:t>
            </a:r>
            <a:r>
              <a:rPr sz="1200" spc="-10" dirty="0">
                <a:solidFill>
                  <a:srgbClr val="292934"/>
                </a:solidFill>
                <a:latin typeface="Arial"/>
                <a:cs typeface="Arial"/>
              </a:rPr>
              <a:t> </a:t>
            </a:r>
            <a:r>
              <a:rPr sz="1200" spc="-5" dirty="0">
                <a:solidFill>
                  <a:srgbClr val="292934"/>
                </a:solidFill>
                <a:latin typeface="Arial"/>
                <a:cs typeface="Arial"/>
              </a:rPr>
              <a:t>Graphics),</a:t>
            </a:r>
            <a:r>
              <a:rPr sz="1200" spc="-10" dirty="0">
                <a:solidFill>
                  <a:srgbClr val="292934"/>
                </a:solidFill>
                <a:latin typeface="Arial"/>
                <a:cs typeface="Arial"/>
              </a:rPr>
              <a:t> </a:t>
            </a:r>
            <a:r>
              <a:rPr sz="1200" spc="-5" dirty="0">
                <a:solidFill>
                  <a:srgbClr val="292934"/>
                </a:solidFill>
                <a:latin typeface="Arial"/>
                <a:cs typeface="Arial"/>
              </a:rPr>
              <a:t>1967.</a:t>
            </a:r>
            <a:endParaRPr sz="1200" dirty="0">
              <a:latin typeface="Arial"/>
              <a:cs typeface="Arial"/>
            </a:endParaRPr>
          </a:p>
        </p:txBody>
      </p:sp>
      <p:pic>
        <p:nvPicPr>
          <p:cNvPr id="10" name="Graphic 9" descr="Checkmark with solid fill">
            <a:extLst>
              <a:ext uri="{FF2B5EF4-FFF2-40B4-BE49-F238E27FC236}">
                <a16:creationId xmlns:a16="http://schemas.microsoft.com/office/drawing/2014/main" id="{FF15FD23-419F-FE93-B36A-3240028B81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5957" y="3249603"/>
            <a:ext cx="619830" cy="619830"/>
          </a:xfrm>
          <a:prstGeom prst="rect">
            <a:avLst/>
          </a:prstGeom>
        </p:spPr>
      </p:pic>
      <p:pic>
        <p:nvPicPr>
          <p:cNvPr id="22" name="Graphic 21" descr="Checkmark with solid fill">
            <a:extLst>
              <a:ext uri="{FF2B5EF4-FFF2-40B4-BE49-F238E27FC236}">
                <a16:creationId xmlns:a16="http://schemas.microsoft.com/office/drawing/2014/main" id="{DC14EECC-1561-982F-F309-AEFDB322F6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36251" y="3249401"/>
            <a:ext cx="619830" cy="619830"/>
          </a:xfrm>
          <a:prstGeom prst="rect">
            <a:avLst/>
          </a:prstGeom>
        </p:spPr>
      </p:pic>
      <p:pic>
        <p:nvPicPr>
          <p:cNvPr id="23" name="Graphic 22" descr="Checkmark with solid fill">
            <a:extLst>
              <a:ext uri="{FF2B5EF4-FFF2-40B4-BE49-F238E27FC236}">
                <a16:creationId xmlns:a16="http://schemas.microsoft.com/office/drawing/2014/main" id="{0984F51F-F7CE-9B35-EA06-0BB1138294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2299" y="3236351"/>
            <a:ext cx="619830" cy="619830"/>
          </a:xfrm>
          <a:prstGeom prst="rect">
            <a:avLst/>
          </a:prstGeom>
        </p:spPr>
      </p:pic>
      <p:pic>
        <p:nvPicPr>
          <p:cNvPr id="25" name="Graphic 24" descr="Checkmark with solid fill">
            <a:extLst>
              <a:ext uri="{FF2B5EF4-FFF2-40B4-BE49-F238E27FC236}">
                <a16:creationId xmlns:a16="http://schemas.microsoft.com/office/drawing/2014/main" id="{2D657055-C630-FB00-820B-365208F422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36251" y="3797230"/>
            <a:ext cx="619830" cy="619830"/>
          </a:xfrm>
          <a:prstGeom prst="rect">
            <a:avLst/>
          </a:prstGeom>
        </p:spPr>
      </p:pic>
      <p:pic>
        <p:nvPicPr>
          <p:cNvPr id="26" name="Graphic 25" descr="Checkmark with solid fill">
            <a:extLst>
              <a:ext uri="{FF2B5EF4-FFF2-40B4-BE49-F238E27FC236}">
                <a16:creationId xmlns:a16="http://schemas.microsoft.com/office/drawing/2014/main" id="{A971F191-5B4E-1C10-DA0B-D9126964ED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2299" y="3784180"/>
            <a:ext cx="619830" cy="619830"/>
          </a:xfrm>
          <a:prstGeom prst="rect">
            <a:avLst/>
          </a:prstGeom>
        </p:spPr>
      </p:pic>
      <p:pic>
        <p:nvPicPr>
          <p:cNvPr id="28" name="Graphic 27" descr="Checkmark with solid fill">
            <a:extLst>
              <a:ext uri="{FF2B5EF4-FFF2-40B4-BE49-F238E27FC236}">
                <a16:creationId xmlns:a16="http://schemas.microsoft.com/office/drawing/2014/main" id="{71961211-96FF-BC32-1A22-2535FD2156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36251" y="4360236"/>
            <a:ext cx="619830" cy="619830"/>
          </a:xfrm>
          <a:prstGeom prst="rect">
            <a:avLst/>
          </a:prstGeom>
        </p:spPr>
      </p:pic>
      <p:pic>
        <p:nvPicPr>
          <p:cNvPr id="29" name="Graphic 28" descr="Checkmark with solid fill">
            <a:extLst>
              <a:ext uri="{FF2B5EF4-FFF2-40B4-BE49-F238E27FC236}">
                <a16:creationId xmlns:a16="http://schemas.microsoft.com/office/drawing/2014/main" id="{8E41BD06-9F9F-96AA-A79F-F872C4BDE2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2299" y="4347186"/>
            <a:ext cx="619830" cy="619830"/>
          </a:xfrm>
          <a:prstGeom prst="rect">
            <a:avLst/>
          </a:prstGeom>
        </p:spPr>
      </p:pic>
      <p:pic>
        <p:nvPicPr>
          <p:cNvPr id="30" name="Graphic 29" descr="Checkmark with solid fill">
            <a:extLst>
              <a:ext uri="{FF2B5EF4-FFF2-40B4-BE49-F238E27FC236}">
                <a16:creationId xmlns:a16="http://schemas.microsoft.com/office/drawing/2014/main" id="{F397E0FB-BFC1-F68D-11B0-4F314CA39A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5957" y="4923629"/>
            <a:ext cx="619830" cy="619830"/>
          </a:xfrm>
          <a:prstGeom prst="rect">
            <a:avLst/>
          </a:prstGeom>
        </p:spPr>
      </p:pic>
      <p:pic>
        <p:nvPicPr>
          <p:cNvPr id="34" name="Graphic 33" descr="Checkmark with solid fill">
            <a:extLst>
              <a:ext uri="{FF2B5EF4-FFF2-40B4-BE49-F238E27FC236}">
                <a16:creationId xmlns:a16="http://schemas.microsoft.com/office/drawing/2014/main" id="{838C0547-31E2-54FC-886E-013EE7A54C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41370" y="5486231"/>
            <a:ext cx="619830" cy="619830"/>
          </a:xfrm>
          <a:prstGeom prst="rect">
            <a:avLst/>
          </a:prstGeom>
        </p:spPr>
      </p:pic>
      <p:pic>
        <p:nvPicPr>
          <p:cNvPr id="35" name="Graphic 34" descr="Checkmark with solid fill">
            <a:extLst>
              <a:ext uri="{FF2B5EF4-FFF2-40B4-BE49-F238E27FC236}">
                <a16:creationId xmlns:a16="http://schemas.microsoft.com/office/drawing/2014/main" id="{77674BD4-0686-159F-8484-24535E3DE7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7418" y="5473181"/>
            <a:ext cx="619830" cy="619830"/>
          </a:xfrm>
          <a:prstGeom prst="rect">
            <a:avLst/>
          </a:prstGeom>
        </p:spPr>
      </p:pic>
      <p:pic>
        <p:nvPicPr>
          <p:cNvPr id="36" name="Graphic 35" descr="Checkmark with solid fill">
            <a:extLst>
              <a:ext uri="{FF2B5EF4-FFF2-40B4-BE49-F238E27FC236}">
                <a16:creationId xmlns:a16="http://schemas.microsoft.com/office/drawing/2014/main" id="{F2D2E7F7-81AF-FADC-7060-ABB19A1F03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3686" y="6035766"/>
            <a:ext cx="619830" cy="619830"/>
          </a:xfrm>
          <a:prstGeom prst="rect">
            <a:avLst/>
          </a:prstGeom>
        </p:spPr>
      </p:pic>
      <p:sp>
        <p:nvSpPr>
          <p:cNvPr id="4" name="Frame 3">
            <a:extLst>
              <a:ext uri="{FF2B5EF4-FFF2-40B4-BE49-F238E27FC236}">
                <a16:creationId xmlns:a16="http://schemas.microsoft.com/office/drawing/2014/main" id="{830C4606-6E43-F10C-8CD8-646B433F3550}"/>
              </a:ext>
            </a:extLst>
          </p:cNvPr>
          <p:cNvSpPr/>
          <p:nvPr/>
        </p:nvSpPr>
        <p:spPr>
          <a:xfrm>
            <a:off x="4513385" y="1547446"/>
            <a:ext cx="2121877" cy="422031"/>
          </a:xfrm>
          <a:prstGeom prst="fram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6232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5A44-4336-F365-2E3B-C55C1123CF37}"/>
              </a:ext>
            </a:extLst>
          </p:cNvPr>
          <p:cNvSpPr>
            <a:spLocks noGrp="1"/>
          </p:cNvSpPr>
          <p:nvPr>
            <p:ph type="title"/>
          </p:nvPr>
        </p:nvSpPr>
        <p:spPr/>
        <p:txBody>
          <a:bodyPr/>
          <a:lstStyle/>
          <a:p>
            <a:r>
              <a:rPr lang="en-US" dirty="0"/>
              <a:t>Data </a:t>
            </a:r>
            <a:r>
              <a:rPr lang="en-US" dirty="0">
                <a:sym typeface="Wingdings" pitchFamily="2" charset="2"/>
              </a:rPr>
              <a:t></a:t>
            </a:r>
            <a:r>
              <a:rPr lang="en-US" dirty="0"/>
              <a:t> Visuals</a:t>
            </a:r>
          </a:p>
        </p:txBody>
      </p:sp>
      <p:sp>
        <p:nvSpPr>
          <p:cNvPr id="3" name="Content Placeholder 2">
            <a:extLst>
              <a:ext uri="{FF2B5EF4-FFF2-40B4-BE49-F238E27FC236}">
                <a16:creationId xmlns:a16="http://schemas.microsoft.com/office/drawing/2014/main" id="{75C8B22C-A666-2A7A-6887-C8064FE00251}"/>
              </a:ext>
            </a:extLst>
          </p:cNvPr>
          <p:cNvSpPr>
            <a:spLocks noGrp="1"/>
          </p:cNvSpPr>
          <p:nvPr>
            <p:ph idx="1"/>
          </p:nvPr>
        </p:nvSpPr>
        <p:spPr>
          <a:xfrm>
            <a:off x="3869267" y="864108"/>
            <a:ext cx="7779393" cy="5841492"/>
          </a:xfrm>
        </p:spPr>
        <p:txBody>
          <a:bodyPr anchor="t">
            <a:normAutofit/>
          </a:bodyPr>
          <a:lstStyle/>
          <a:p>
            <a:r>
              <a:rPr lang="en-US" sz="2400" dirty="0"/>
              <a:t>Remember… </a:t>
            </a:r>
            <a:r>
              <a:rPr lang="en-US" sz="2400" b="1" dirty="0"/>
              <a:t>Big idea behind visualization</a:t>
            </a:r>
          </a:p>
          <a:p>
            <a:pPr lvl="1"/>
            <a:r>
              <a:rPr lang="en-US" sz="2400" dirty="0"/>
              <a:t>Map data dimensions  to visual dimensions in a principled way </a:t>
            </a:r>
          </a:p>
          <a:p>
            <a:pPr lvl="1"/>
            <a:r>
              <a:rPr lang="en-US" sz="2400" dirty="0"/>
              <a:t>Not all visual dimensions can represent all data types</a:t>
            </a:r>
          </a:p>
          <a:p>
            <a:pPr lvl="1"/>
            <a:endParaRPr lang="en-US" sz="2400" dirty="0"/>
          </a:p>
        </p:txBody>
      </p:sp>
      <p:grpSp>
        <p:nvGrpSpPr>
          <p:cNvPr id="14" name="object 4">
            <a:extLst>
              <a:ext uri="{FF2B5EF4-FFF2-40B4-BE49-F238E27FC236}">
                <a16:creationId xmlns:a16="http://schemas.microsoft.com/office/drawing/2014/main" id="{818A8DA1-71C7-C363-A37F-77209DB50659}"/>
              </a:ext>
            </a:extLst>
          </p:cNvPr>
          <p:cNvGrpSpPr/>
          <p:nvPr/>
        </p:nvGrpSpPr>
        <p:grpSpPr>
          <a:xfrm>
            <a:off x="3951855" y="3200110"/>
            <a:ext cx="3048284" cy="3505487"/>
            <a:chOff x="2116705" y="1524000"/>
            <a:chExt cx="2074545" cy="3164840"/>
          </a:xfrm>
        </p:grpSpPr>
        <p:pic>
          <p:nvPicPr>
            <p:cNvPr id="16" name="object 5">
              <a:extLst>
                <a:ext uri="{FF2B5EF4-FFF2-40B4-BE49-F238E27FC236}">
                  <a16:creationId xmlns:a16="http://schemas.microsoft.com/office/drawing/2014/main" id="{DE898F16-1BC4-9F3A-73F5-483B54F4F252}"/>
                </a:ext>
              </a:extLst>
            </p:cNvPr>
            <p:cNvPicPr/>
            <p:nvPr/>
          </p:nvPicPr>
          <p:blipFill>
            <a:blip r:embed="rId2" cstate="print"/>
            <a:stretch>
              <a:fillRect/>
            </a:stretch>
          </p:blipFill>
          <p:spPr>
            <a:xfrm>
              <a:off x="2116705" y="1524000"/>
              <a:ext cx="2074294" cy="1575352"/>
            </a:xfrm>
            <a:prstGeom prst="rect">
              <a:avLst/>
            </a:prstGeom>
          </p:spPr>
        </p:pic>
        <p:pic>
          <p:nvPicPr>
            <p:cNvPr id="17" name="object 6">
              <a:extLst>
                <a:ext uri="{FF2B5EF4-FFF2-40B4-BE49-F238E27FC236}">
                  <a16:creationId xmlns:a16="http://schemas.microsoft.com/office/drawing/2014/main" id="{CE81333F-CE95-5615-A31C-013F8DB886AA}"/>
                </a:ext>
              </a:extLst>
            </p:cNvPr>
            <p:cNvPicPr/>
            <p:nvPr/>
          </p:nvPicPr>
          <p:blipFill>
            <a:blip r:embed="rId3" cstate="print"/>
            <a:stretch>
              <a:fillRect/>
            </a:stretch>
          </p:blipFill>
          <p:spPr>
            <a:xfrm>
              <a:off x="2116705" y="3130039"/>
              <a:ext cx="2074294" cy="1558303"/>
            </a:xfrm>
            <a:prstGeom prst="rect">
              <a:avLst/>
            </a:prstGeom>
          </p:spPr>
        </p:pic>
      </p:grpSp>
      <p:graphicFrame>
        <p:nvGraphicFramePr>
          <p:cNvPr id="19" name="object 9">
            <a:extLst>
              <a:ext uri="{FF2B5EF4-FFF2-40B4-BE49-F238E27FC236}">
                <a16:creationId xmlns:a16="http://schemas.microsoft.com/office/drawing/2014/main" id="{601F61F2-AE83-CDAE-472E-75E2498F0907}"/>
              </a:ext>
            </a:extLst>
          </p:cNvPr>
          <p:cNvGraphicFramePr>
            <a:graphicFrameLocks noGrp="1"/>
          </p:cNvGraphicFramePr>
          <p:nvPr/>
        </p:nvGraphicFramePr>
        <p:xfrm>
          <a:off x="7048405" y="3266370"/>
          <a:ext cx="3222030" cy="3372966"/>
        </p:xfrm>
        <a:graphic>
          <a:graphicData uri="http://schemas.openxmlformats.org/drawingml/2006/table">
            <a:tbl>
              <a:tblPr firstRow="1" bandRow="1">
                <a:tableStyleId>{2D5ABB26-0587-4C30-8999-92F81FD0307C}</a:tableStyleId>
              </a:tblPr>
              <a:tblGrid>
                <a:gridCol w="1074010">
                  <a:extLst>
                    <a:ext uri="{9D8B030D-6E8A-4147-A177-3AD203B41FA5}">
                      <a16:colId xmlns:a16="http://schemas.microsoft.com/office/drawing/2014/main" val="20000"/>
                    </a:ext>
                  </a:extLst>
                </a:gridCol>
                <a:gridCol w="1074010">
                  <a:extLst>
                    <a:ext uri="{9D8B030D-6E8A-4147-A177-3AD203B41FA5}">
                      <a16:colId xmlns:a16="http://schemas.microsoft.com/office/drawing/2014/main" val="20001"/>
                    </a:ext>
                  </a:extLst>
                </a:gridCol>
                <a:gridCol w="1074010">
                  <a:extLst>
                    <a:ext uri="{9D8B030D-6E8A-4147-A177-3AD203B41FA5}">
                      <a16:colId xmlns:a16="http://schemas.microsoft.com/office/drawing/2014/main" val="2381195527"/>
                    </a:ext>
                  </a:extLst>
                </a:gridCol>
              </a:tblGrid>
              <a:tr h="562161">
                <a:tc>
                  <a:txBody>
                    <a:bodyPr/>
                    <a:lstStyle/>
                    <a:p>
                      <a:pPr>
                        <a:lnSpc>
                          <a:spcPct val="100000"/>
                        </a:lnSpc>
                      </a:pPr>
                      <a:r>
                        <a:rPr lang="en-US" sz="1900" dirty="0">
                          <a:latin typeface="Times New Roman"/>
                          <a:cs typeface="Times New Roman"/>
                        </a:rPr>
                        <a:t> </a:t>
                      </a: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0"/>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1"/>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2"/>
                  </a:ext>
                </a:extLst>
              </a:tr>
              <a:tr h="562161">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3"/>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4"/>
                  </a:ext>
                </a:extLst>
              </a:tr>
              <a:tr h="562161">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a:solidFill>
                        <a:srgbClr val="292934"/>
                      </a:solidFill>
                      <a:prstDash val="solid"/>
                    </a:lnB>
                  </a:tcPr>
                </a:tc>
                <a:extLst>
                  <a:ext uri="{0D108BD9-81ED-4DB2-BD59-A6C34878D82A}">
                    <a16:rowId xmlns:a16="http://schemas.microsoft.com/office/drawing/2014/main" val="10005"/>
                  </a:ext>
                </a:extLst>
              </a:tr>
            </a:tbl>
          </a:graphicData>
        </a:graphic>
      </p:graphicFrame>
      <p:pic>
        <p:nvPicPr>
          <p:cNvPr id="20" name="Picture 19" descr="Diagram&#10;&#10;Description automatically generated with low confidence">
            <a:extLst>
              <a:ext uri="{FF2B5EF4-FFF2-40B4-BE49-F238E27FC236}">
                <a16:creationId xmlns:a16="http://schemas.microsoft.com/office/drawing/2014/main" id="{02519ACC-A9D6-5E9B-A050-359974C87A14}"/>
              </a:ext>
            </a:extLst>
          </p:cNvPr>
          <p:cNvPicPr>
            <a:picLocks noChangeAspect="1"/>
          </p:cNvPicPr>
          <p:nvPr/>
        </p:nvPicPr>
        <p:blipFill>
          <a:blip r:embed="rId4"/>
          <a:stretch>
            <a:fillRect/>
          </a:stretch>
        </p:blipFill>
        <p:spPr>
          <a:xfrm>
            <a:off x="7035152" y="2365355"/>
            <a:ext cx="3222029" cy="870996"/>
          </a:xfrm>
          <a:prstGeom prst="rect">
            <a:avLst/>
          </a:prstGeom>
          <a:ln>
            <a:solidFill>
              <a:schemeClr val="tx1"/>
            </a:solidFill>
          </a:ln>
        </p:spPr>
      </p:pic>
      <p:sp>
        <p:nvSpPr>
          <p:cNvPr id="21" name="object 3">
            <a:extLst>
              <a:ext uri="{FF2B5EF4-FFF2-40B4-BE49-F238E27FC236}">
                <a16:creationId xmlns:a16="http://schemas.microsoft.com/office/drawing/2014/main" id="{86FCE103-0B97-8B3F-7A4B-C3CDFFEA0CAB}"/>
              </a:ext>
            </a:extLst>
          </p:cNvPr>
          <p:cNvSpPr txBox="1"/>
          <p:nvPr/>
        </p:nvSpPr>
        <p:spPr>
          <a:xfrm>
            <a:off x="10429461" y="6082753"/>
            <a:ext cx="1604286" cy="730969"/>
          </a:xfrm>
          <a:prstGeom prst="rect">
            <a:avLst/>
          </a:prstGeom>
        </p:spPr>
        <p:txBody>
          <a:bodyPr vert="horz" wrap="square" lIns="0" tIns="12700" rIns="0" bIns="0" rtlCol="0">
            <a:spAutoFit/>
          </a:bodyPr>
          <a:lstStyle/>
          <a:p>
            <a:pPr marR="5080" algn="r">
              <a:lnSpc>
                <a:spcPts val="1415"/>
              </a:lnSpc>
              <a:spcBef>
                <a:spcPts val="100"/>
              </a:spcBef>
            </a:pPr>
            <a:r>
              <a:rPr sz="1200" spc="-5" dirty="0">
                <a:solidFill>
                  <a:srgbClr val="292934"/>
                </a:solidFill>
                <a:latin typeface="Arial"/>
                <a:cs typeface="Arial"/>
              </a:rPr>
              <a:t>Jacques</a:t>
            </a:r>
            <a:r>
              <a:rPr sz="1200" spc="-10" dirty="0">
                <a:solidFill>
                  <a:srgbClr val="292934"/>
                </a:solidFill>
                <a:latin typeface="Arial"/>
                <a:cs typeface="Arial"/>
              </a:rPr>
              <a:t> </a:t>
            </a:r>
            <a:r>
              <a:rPr sz="1200" spc="-5" dirty="0">
                <a:solidFill>
                  <a:srgbClr val="292934"/>
                </a:solidFill>
                <a:latin typeface="Arial"/>
                <a:cs typeface="Arial"/>
              </a:rPr>
              <a:t>Bertin, </a:t>
            </a:r>
            <a:r>
              <a:rPr sz="1200" i="1" spc="-10" dirty="0">
                <a:solidFill>
                  <a:srgbClr val="292934"/>
                </a:solidFill>
                <a:latin typeface="Arial"/>
                <a:cs typeface="Arial"/>
              </a:rPr>
              <a:t>Semiologie</a:t>
            </a:r>
            <a:r>
              <a:rPr sz="1200" i="1" spc="-5" dirty="0">
                <a:solidFill>
                  <a:srgbClr val="292934"/>
                </a:solidFill>
                <a:latin typeface="Arial"/>
                <a:cs typeface="Arial"/>
              </a:rPr>
              <a:t> Graphique</a:t>
            </a:r>
            <a:endParaRPr sz="1200" dirty="0">
              <a:latin typeface="Arial"/>
              <a:cs typeface="Arial"/>
            </a:endParaRPr>
          </a:p>
          <a:p>
            <a:pPr marR="5715" algn="r">
              <a:lnSpc>
                <a:spcPts val="1415"/>
              </a:lnSpc>
            </a:pPr>
            <a:r>
              <a:rPr sz="1200" spc="-5" dirty="0">
                <a:solidFill>
                  <a:srgbClr val="292934"/>
                </a:solidFill>
                <a:latin typeface="Arial"/>
                <a:cs typeface="Arial"/>
              </a:rPr>
              <a:t>(Semiology</a:t>
            </a:r>
            <a:r>
              <a:rPr sz="1200" spc="-15" dirty="0">
                <a:solidFill>
                  <a:srgbClr val="292934"/>
                </a:solidFill>
                <a:latin typeface="Arial"/>
                <a:cs typeface="Arial"/>
              </a:rPr>
              <a:t> </a:t>
            </a:r>
            <a:r>
              <a:rPr sz="1200" spc="-5" dirty="0">
                <a:solidFill>
                  <a:srgbClr val="292934"/>
                </a:solidFill>
                <a:latin typeface="Arial"/>
                <a:cs typeface="Arial"/>
              </a:rPr>
              <a:t>of</a:t>
            </a:r>
            <a:r>
              <a:rPr sz="1200" spc="-10" dirty="0">
                <a:solidFill>
                  <a:srgbClr val="292934"/>
                </a:solidFill>
                <a:latin typeface="Arial"/>
                <a:cs typeface="Arial"/>
              </a:rPr>
              <a:t> </a:t>
            </a:r>
            <a:r>
              <a:rPr sz="1200" spc="-5" dirty="0">
                <a:solidFill>
                  <a:srgbClr val="292934"/>
                </a:solidFill>
                <a:latin typeface="Arial"/>
                <a:cs typeface="Arial"/>
              </a:rPr>
              <a:t>Graphics),</a:t>
            </a:r>
            <a:r>
              <a:rPr sz="1200" spc="-10" dirty="0">
                <a:solidFill>
                  <a:srgbClr val="292934"/>
                </a:solidFill>
                <a:latin typeface="Arial"/>
                <a:cs typeface="Arial"/>
              </a:rPr>
              <a:t> </a:t>
            </a:r>
            <a:r>
              <a:rPr sz="1200" spc="-5" dirty="0">
                <a:solidFill>
                  <a:srgbClr val="292934"/>
                </a:solidFill>
                <a:latin typeface="Arial"/>
                <a:cs typeface="Arial"/>
              </a:rPr>
              <a:t>1967.</a:t>
            </a:r>
            <a:endParaRPr sz="1200" dirty="0">
              <a:latin typeface="Arial"/>
              <a:cs typeface="Arial"/>
            </a:endParaRPr>
          </a:p>
        </p:txBody>
      </p:sp>
      <p:pic>
        <p:nvPicPr>
          <p:cNvPr id="10" name="Graphic 9" descr="Checkmark with solid fill">
            <a:extLst>
              <a:ext uri="{FF2B5EF4-FFF2-40B4-BE49-F238E27FC236}">
                <a16:creationId xmlns:a16="http://schemas.microsoft.com/office/drawing/2014/main" id="{FF15FD23-419F-FE93-B36A-3240028B81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5957" y="3249603"/>
            <a:ext cx="619830" cy="619830"/>
          </a:xfrm>
          <a:prstGeom prst="rect">
            <a:avLst/>
          </a:prstGeom>
        </p:spPr>
      </p:pic>
      <p:pic>
        <p:nvPicPr>
          <p:cNvPr id="22" name="Graphic 21" descr="Checkmark with solid fill">
            <a:extLst>
              <a:ext uri="{FF2B5EF4-FFF2-40B4-BE49-F238E27FC236}">
                <a16:creationId xmlns:a16="http://schemas.microsoft.com/office/drawing/2014/main" id="{DC14EECC-1561-982F-F309-AEFDB322F6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36251" y="3249401"/>
            <a:ext cx="619830" cy="619830"/>
          </a:xfrm>
          <a:prstGeom prst="rect">
            <a:avLst/>
          </a:prstGeom>
        </p:spPr>
      </p:pic>
      <p:pic>
        <p:nvPicPr>
          <p:cNvPr id="23" name="Graphic 22" descr="Checkmark with solid fill">
            <a:extLst>
              <a:ext uri="{FF2B5EF4-FFF2-40B4-BE49-F238E27FC236}">
                <a16:creationId xmlns:a16="http://schemas.microsoft.com/office/drawing/2014/main" id="{0984F51F-F7CE-9B35-EA06-0BB1138294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2299" y="3236351"/>
            <a:ext cx="619830" cy="619830"/>
          </a:xfrm>
          <a:prstGeom prst="rect">
            <a:avLst/>
          </a:prstGeom>
        </p:spPr>
      </p:pic>
      <p:pic>
        <p:nvPicPr>
          <p:cNvPr id="25" name="Graphic 24" descr="Checkmark with solid fill">
            <a:extLst>
              <a:ext uri="{FF2B5EF4-FFF2-40B4-BE49-F238E27FC236}">
                <a16:creationId xmlns:a16="http://schemas.microsoft.com/office/drawing/2014/main" id="{2D657055-C630-FB00-820B-365208F422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36251" y="3797230"/>
            <a:ext cx="619830" cy="619830"/>
          </a:xfrm>
          <a:prstGeom prst="rect">
            <a:avLst/>
          </a:prstGeom>
        </p:spPr>
      </p:pic>
      <p:pic>
        <p:nvPicPr>
          <p:cNvPr id="26" name="Graphic 25" descr="Checkmark with solid fill">
            <a:extLst>
              <a:ext uri="{FF2B5EF4-FFF2-40B4-BE49-F238E27FC236}">
                <a16:creationId xmlns:a16="http://schemas.microsoft.com/office/drawing/2014/main" id="{A971F191-5B4E-1C10-DA0B-D9126964ED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2299" y="3784180"/>
            <a:ext cx="619830" cy="619830"/>
          </a:xfrm>
          <a:prstGeom prst="rect">
            <a:avLst/>
          </a:prstGeom>
        </p:spPr>
      </p:pic>
      <p:pic>
        <p:nvPicPr>
          <p:cNvPr id="28" name="Graphic 27" descr="Checkmark with solid fill">
            <a:extLst>
              <a:ext uri="{FF2B5EF4-FFF2-40B4-BE49-F238E27FC236}">
                <a16:creationId xmlns:a16="http://schemas.microsoft.com/office/drawing/2014/main" id="{71961211-96FF-BC32-1A22-2535FD2156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36251" y="4360236"/>
            <a:ext cx="619830" cy="619830"/>
          </a:xfrm>
          <a:prstGeom prst="rect">
            <a:avLst/>
          </a:prstGeom>
        </p:spPr>
      </p:pic>
      <p:pic>
        <p:nvPicPr>
          <p:cNvPr id="29" name="Graphic 28" descr="Checkmark with solid fill">
            <a:extLst>
              <a:ext uri="{FF2B5EF4-FFF2-40B4-BE49-F238E27FC236}">
                <a16:creationId xmlns:a16="http://schemas.microsoft.com/office/drawing/2014/main" id="{8E41BD06-9F9F-96AA-A79F-F872C4BDE2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2299" y="4347186"/>
            <a:ext cx="619830" cy="619830"/>
          </a:xfrm>
          <a:prstGeom prst="rect">
            <a:avLst/>
          </a:prstGeom>
        </p:spPr>
      </p:pic>
      <p:pic>
        <p:nvPicPr>
          <p:cNvPr id="30" name="Graphic 29" descr="Checkmark with solid fill">
            <a:extLst>
              <a:ext uri="{FF2B5EF4-FFF2-40B4-BE49-F238E27FC236}">
                <a16:creationId xmlns:a16="http://schemas.microsoft.com/office/drawing/2014/main" id="{F397E0FB-BFC1-F68D-11B0-4F314CA39A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5957" y="4923629"/>
            <a:ext cx="619830" cy="619830"/>
          </a:xfrm>
          <a:prstGeom prst="rect">
            <a:avLst/>
          </a:prstGeom>
        </p:spPr>
      </p:pic>
      <p:pic>
        <p:nvPicPr>
          <p:cNvPr id="34" name="Graphic 33" descr="Checkmark with solid fill">
            <a:extLst>
              <a:ext uri="{FF2B5EF4-FFF2-40B4-BE49-F238E27FC236}">
                <a16:creationId xmlns:a16="http://schemas.microsoft.com/office/drawing/2014/main" id="{838C0547-31E2-54FC-886E-013EE7A54C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41370" y="5486231"/>
            <a:ext cx="619830" cy="619830"/>
          </a:xfrm>
          <a:prstGeom prst="rect">
            <a:avLst/>
          </a:prstGeom>
        </p:spPr>
      </p:pic>
      <p:pic>
        <p:nvPicPr>
          <p:cNvPr id="35" name="Graphic 34" descr="Checkmark with solid fill">
            <a:extLst>
              <a:ext uri="{FF2B5EF4-FFF2-40B4-BE49-F238E27FC236}">
                <a16:creationId xmlns:a16="http://schemas.microsoft.com/office/drawing/2014/main" id="{77674BD4-0686-159F-8484-24535E3DE7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7418" y="5473181"/>
            <a:ext cx="619830" cy="619830"/>
          </a:xfrm>
          <a:prstGeom prst="rect">
            <a:avLst/>
          </a:prstGeom>
        </p:spPr>
      </p:pic>
      <p:pic>
        <p:nvPicPr>
          <p:cNvPr id="36" name="Graphic 35" descr="Checkmark with solid fill">
            <a:extLst>
              <a:ext uri="{FF2B5EF4-FFF2-40B4-BE49-F238E27FC236}">
                <a16:creationId xmlns:a16="http://schemas.microsoft.com/office/drawing/2014/main" id="{F2D2E7F7-81AF-FADC-7060-ABB19A1F03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3686" y="6035766"/>
            <a:ext cx="619830" cy="619830"/>
          </a:xfrm>
          <a:prstGeom prst="rect">
            <a:avLst/>
          </a:prstGeom>
        </p:spPr>
      </p:pic>
      <p:sp>
        <p:nvSpPr>
          <p:cNvPr id="4" name="Frame 3">
            <a:extLst>
              <a:ext uri="{FF2B5EF4-FFF2-40B4-BE49-F238E27FC236}">
                <a16:creationId xmlns:a16="http://schemas.microsoft.com/office/drawing/2014/main" id="{830C4606-6E43-F10C-8CD8-646B433F3550}"/>
              </a:ext>
            </a:extLst>
          </p:cNvPr>
          <p:cNvSpPr/>
          <p:nvPr/>
        </p:nvSpPr>
        <p:spPr>
          <a:xfrm>
            <a:off x="4513385" y="1547446"/>
            <a:ext cx="2121877" cy="422031"/>
          </a:xfrm>
          <a:prstGeom prst="fram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ounded Rectangle 4">
            <a:extLst>
              <a:ext uri="{FF2B5EF4-FFF2-40B4-BE49-F238E27FC236}">
                <a16:creationId xmlns:a16="http://schemas.microsoft.com/office/drawing/2014/main" id="{467FCA8B-550A-B1D7-AD7B-96F6DEF678E6}"/>
              </a:ext>
            </a:extLst>
          </p:cNvPr>
          <p:cNvSpPr/>
          <p:nvPr/>
        </p:nvSpPr>
        <p:spPr>
          <a:xfrm>
            <a:off x="3575538" y="527538"/>
            <a:ext cx="8458209" cy="6286184"/>
          </a:xfrm>
          <a:prstGeom prst="roundRect">
            <a:avLst/>
          </a:prstGeom>
        </p:spPr>
        <p:style>
          <a:lnRef idx="0">
            <a:schemeClr val="accent5"/>
          </a:lnRef>
          <a:fillRef idx="3">
            <a:schemeClr val="accent5"/>
          </a:fillRef>
          <a:effectRef idx="3">
            <a:schemeClr val="accent5"/>
          </a:effectRef>
          <a:fontRef idx="minor">
            <a:schemeClr val="lt1"/>
          </a:fontRef>
        </p:style>
        <p:txBody>
          <a:bodyPr rtlCol="0" anchor="t"/>
          <a:lstStyle/>
          <a:p>
            <a:r>
              <a:rPr lang="en-US" sz="2400" dirty="0"/>
              <a:t>Data </a:t>
            </a:r>
            <a:r>
              <a:rPr lang="en-US" sz="2400" dirty="0">
                <a:sym typeface="Wingdings" pitchFamily="2" charset="2"/>
              </a:rPr>
              <a:t> Visual Mapping is the description of what data if represented by what visual channel.</a:t>
            </a:r>
          </a:p>
          <a:p>
            <a:endParaRPr lang="en-US" sz="2400" dirty="0">
              <a:sym typeface="Wingdings" pitchFamily="2" charset="2"/>
            </a:endParaRPr>
          </a:p>
          <a:p>
            <a:r>
              <a:rPr lang="en-US" sz="2400" dirty="0">
                <a:sym typeface="Wingdings" pitchFamily="2" charset="2"/>
              </a:rPr>
              <a:t>Ex. </a:t>
            </a:r>
          </a:p>
          <a:p>
            <a:endParaRPr lang="en-US" sz="2400" dirty="0">
              <a:sym typeface="Wingdings" pitchFamily="2" charset="2"/>
            </a:endParaRPr>
          </a:p>
          <a:p>
            <a:endParaRPr lang="en-US" sz="2400" dirty="0"/>
          </a:p>
        </p:txBody>
      </p:sp>
      <p:pic>
        <p:nvPicPr>
          <p:cNvPr id="1026" name="Picture 2" descr="Pie Charts | Data Literacy | Writing Support">
            <a:extLst>
              <a:ext uri="{FF2B5EF4-FFF2-40B4-BE49-F238E27FC236}">
                <a16:creationId xmlns:a16="http://schemas.microsoft.com/office/drawing/2014/main" id="{FEB35FE2-4AED-8B8C-A46A-9F8AB7AF11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9086" y="1902985"/>
            <a:ext cx="5608860" cy="42051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ar charts - KS3 Maths - BBC Bitesize">
            <a:extLst>
              <a:ext uri="{FF2B5EF4-FFF2-40B4-BE49-F238E27FC236}">
                <a16:creationId xmlns:a16="http://schemas.microsoft.com/office/drawing/2014/main" id="{07A7437A-1470-12E3-1527-20BD5BEC97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34162" y="2076055"/>
            <a:ext cx="7098708" cy="3993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5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p:nvPr/>
        </p:nvSpPr>
        <p:spPr>
          <a:xfrm>
            <a:off x="3556214" y="613694"/>
            <a:ext cx="5435387" cy="538609"/>
          </a:xfrm>
          <a:prstGeom prst="rect">
            <a:avLst/>
          </a:prstGeom>
        </p:spPr>
        <p:txBody>
          <a:bodyPr vert="horz" wrap="square" lIns="0" tIns="167640" rIns="0" bIns="0" rtlCol="0">
            <a:spAutoFit/>
          </a:bodyPr>
          <a:lstStyle/>
          <a:p>
            <a:pPr marL="12700">
              <a:spcBef>
                <a:spcPts val="1320"/>
              </a:spcBef>
              <a:buClr>
                <a:schemeClr val="tx1">
                  <a:lumMod val="75000"/>
                  <a:lumOff val="25000"/>
                </a:schemeClr>
              </a:buClr>
              <a:buSzPct val="83333"/>
              <a:tabLst>
                <a:tab pos="194310" algn="l"/>
              </a:tabLst>
            </a:pPr>
            <a:r>
              <a:rPr lang="en-US" sz="2400" dirty="0">
                <a:solidFill>
                  <a:schemeClr val="tx1">
                    <a:lumMod val="75000"/>
                    <a:lumOff val="25000"/>
                  </a:schemeClr>
                </a:solidFill>
                <a:cs typeface="Arial"/>
              </a:rPr>
              <a:t>Match Channel Type to Data Type</a:t>
            </a:r>
          </a:p>
        </p:txBody>
      </p:sp>
      <p:sp>
        <p:nvSpPr>
          <p:cNvPr id="21" name="object 21"/>
          <p:cNvSpPr txBox="1"/>
          <p:nvPr/>
        </p:nvSpPr>
        <p:spPr>
          <a:xfrm>
            <a:off x="8557577" y="6613652"/>
            <a:ext cx="2031364" cy="197490"/>
          </a:xfrm>
          <a:prstGeom prst="rect">
            <a:avLst/>
          </a:prstGeom>
        </p:spPr>
        <p:txBody>
          <a:bodyPr vert="horz" wrap="square" lIns="0" tIns="12700" rIns="0" bIns="0" rtlCol="0">
            <a:spAutoFit/>
          </a:bodyPr>
          <a:lstStyle/>
          <a:p>
            <a:pPr marL="12700">
              <a:spcBef>
                <a:spcPts val="100"/>
              </a:spcBef>
            </a:pPr>
            <a:r>
              <a:rPr sz="1200" dirty="0">
                <a:solidFill>
                  <a:srgbClr val="292934"/>
                </a:solidFill>
                <a:latin typeface="Arial"/>
                <a:cs typeface="Arial"/>
              </a:rPr>
              <a:t>Fig.</a:t>
            </a:r>
            <a:r>
              <a:rPr sz="1200" spc="-15" dirty="0">
                <a:solidFill>
                  <a:srgbClr val="292934"/>
                </a:solidFill>
                <a:latin typeface="Arial"/>
                <a:cs typeface="Arial"/>
              </a:rPr>
              <a:t> </a:t>
            </a:r>
            <a:r>
              <a:rPr sz="1200" dirty="0">
                <a:solidFill>
                  <a:srgbClr val="292934"/>
                </a:solidFill>
                <a:latin typeface="Arial"/>
                <a:cs typeface="Arial"/>
              </a:rPr>
              <a:t>Courtesy</a:t>
            </a:r>
            <a:r>
              <a:rPr sz="1200" spc="-20" dirty="0">
                <a:solidFill>
                  <a:srgbClr val="292934"/>
                </a:solidFill>
                <a:latin typeface="Arial"/>
                <a:cs typeface="Arial"/>
              </a:rPr>
              <a:t> </a:t>
            </a:r>
            <a:r>
              <a:rPr sz="1200" dirty="0">
                <a:solidFill>
                  <a:srgbClr val="292934"/>
                </a:solidFill>
                <a:latin typeface="Arial"/>
                <a:cs typeface="Arial"/>
              </a:rPr>
              <a:t>of</a:t>
            </a:r>
            <a:r>
              <a:rPr sz="1200" spc="-15" dirty="0">
                <a:solidFill>
                  <a:srgbClr val="292934"/>
                </a:solidFill>
                <a:latin typeface="Arial"/>
                <a:cs typeface="Arial"/>
              </a:rPr>
              <a:t> </a:t>
            </a:r>
            <a:r>
              <a:rPr sz="1200" dirty="0">
                <a:solidFill>
                  <a:srgbClr val="292934"/>
                </a:solidFill>
                <a:latin typeface="Arial"/>
                <a:cs typeface="Arial"/>
              </a:rPr>
              <a:t>M</a:t>
            </a:r>
            <a:r>
              <a:rPr sz="1200" spc="-15" dirty="0">
                <a:solidFill>
                  <a:srgbClr val="292934"/>
                </a:solidFill>
                <a:latin typeface="Arial"/>
                <a:cs typeface="Arial"/>
              </a:rPr>
              <a:t> </a:t>
            </a:r>
            <a:r>
              <a:rPr sz="1200" spc="-10" dirty="0">
                <a:solidFill>
                  <a:srgbClr val="292934"/>
                </a:solidFill>
                <a:latin typeface="Arial"/>
                <a:cs typeface="Arial"/>
              </a:rPr>
              <a:t>Krzywinski</a:t>
            </a:r>
            <a:endParaRPr sz="1200">
              <a:latin typeface="Arial"/>
              <a:cs typeface="Arial"/>
            </a:endParaRPr>
          </a:p>
        </p:txBody>
      </p:sp>
      <p:sp>
        <p:nvSpPr>
          <p:cNvPr id="22" name="Title 1">
            <a:extLst>
              <a:ext uri="{FF2B5EF4-FFF2-40B4-BE49-F238E27FC236}">
                <a16:creationId xmlns:a16="http://schemas.microsoft.com/office/drawing/2014/main" id="{58E3AE23-1A31-D39F-1954-E691968EB00A}"/>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95" dirty="0"/>
              <a:t>Principle</a:t>
            </a:r>
            <a:r>
              <a:rPr lang="en-US" spc="-190" dirty="0"/>
              <a:t> </a:t>
            </a:r>
            <a:r>
              <a:rPr lang="en-US" spc="-55" dirty="0"/>
              <a:t>1:</a:t>
            </a:r>
            <a:r>
              <a:rPr lang="en-US" spc="-190" dirty="0"/>
              <a:t> </a:t>
            </a:r>
            <a:r>
              <a:rPr lang="en-US" spc="-100" dirty="0"/>
              <a:t>expressiveness</a:t>
            </a:r>
            <a:endParaRPr lang="en-US" dirty="0"/>
          </a:p>
        </p:txBody>
      </p:sp>
      <p:grpSp>
        <p:nvGrpSpPr>
          <p:cNvPr id="6" name="object 4">
            <a:extLst>
              <a:ext uri="{FF2B5EF4-FFF2-40B4-BE49-F238E27FC236}">
                <a16:creationId xmlns:a16="http://schemas.microsoft.com/office/drawing/2014/main" id="{6CBCFB5B-9072-239D-F24C-A6450407E6A9}"/>
              </a:ext>
            </a:extLst>
          </p:cNvPr>
          <p:cNvGrpSpPr/>
          <p:nvPr/>
        </p:nvGrpSpPr>
        <p:grpSpPr>
          <a:xfrm>
            <a:off x="4026806" y="2360661"/>
            <a:ext cx="3048284" cy="3505487"/>
            <a:chOff x="2116705" y="1524000"/>
            <a:chExt cx="2074545" cy="3164840"/>
          </a:xfrm>
        </p:grpSpPr>
        <p:pic>
          <p:nvPicPr>
            <p:cNvPr id="19" name="object 5">
              <a:extLst>
                <a:ext uri="{FF2B5EF4-FFF2-40B4-BE49-F238E27FC236}">
                  <a16:creationId xmlns:a16="http://schemas.microsoft.com/office/drawing/2014/main" id="{25A097D9-9E14-449D-7538-DB5EC81C37F1}"/>
                </a:ext>
              </a:extLst>
            </p:cNvPr>
            <p:cNvPicPr/>
            <p:nvPr/>
          </p:nvPicPr>
          <p:blipFill>
            <a:blip r:embed="rId3" cstate="print"/>
            <a:stretch>
              <a:fillRect/>
            </a:stretch>
          </p:blipFill>
          <p:spPr>
            <a:xfrm>
              <a:off x="2116705" y="1524000"/>
              <a:ext cx="2074294" cy="1575352"/>
            </a:xfrm>
            <a:prstGeom prst="rect">
              <a:avLst/>
            </a:prstGeom>
          </p:spPr>
        </p:pic>
        <p:pic>
          <p:nvPicPr>
            <p:cNvPr id="23" name="object 6">
              <a:extLst>
                <a:ext uri="{FF2B5EF4-FFF2-40B4-BE49-F238E27FC236}">
                  <a16:creationId xmlns:a16="http://schemas.microsoft.com/office/drawing/2014/main" id="{B001462B-ACE8-62A3-A98E-C9BD52FF0642}"/>
                </a:ext>
              </a:extLst>
            </p:cNvPr>
            <p:cNvPicPr/>
            <p:nvPr/>
          </p:nvPicPr>
          <p:blipFill>
            <a:blip r:embed="rId4" cstate="print"/>
            <a:stretch>
              <a:fillRect/>
            </a:stretch>
          </p:blipFill>
          <p:spPr>
            <a:xfrm>
              <a:off x="2116705" y="3130039"/>
              <a:ext cx="2074294" cy="1558303"/>
            </a:xfrm>
            <a:prstGeom prst="rect">
              <a:avLst/>
            </a:prstGeom>
          </p:spPr>
        </p:pic>
      </p:grpSp>
      <p:graphicFrame>
        <p:nvGraphicFramePr>
          <p:cNvPr id="24" name="object 9">
            <a:extLst>
              <a:ext uri="{FF2B5EF4-FFF2-40B4-BE49-F238E27FC236}">
                <a16:creationId xmlns:a16="http://schemas.microsoft.com/office/drawing/2014/main" id="{4E91D8CC-C851-EFB3-4CA9-753A98D71EC0}"/>
              </a:ext>
            </a:extLst>
          </p:cNvPr>
          <p:cNvGraphicFramePr>
            <a:graphicFrameLocks noGrp="1"/>
          </p:cNvGraphicFramePr>
          <p:nvPr>
            <p:extLst>
              <p:ext uri="{D42A27DB-BD31-4B8C-83A1-F6EECF244321}">
                <p14:modId xmlns:p14="http://schemas.microsoft.com/office/powerpoint/2010/main" val="4210845721"/>
              </p:ext>
            </p:extLst>
          </p:nvPr>
        </p:nvGraphicFramePr>
        <p:xfrm>
          <a:off x="7123356" y="2426921"/>
          <a:ext cx="3222030" cy="3372966"/>
        </p:xfrm>
        <a:graphic>
          <a:graphicData uri="http://schemas.openxmlformats.org/drawingml/2006/table">
            <a:tbl>
              <a:tblPr firstRow="1" bandRow="1">
                <a:tableStyleId>{2D5ABB26-0587-4C30-8999-92F81FD0307C}</a:tableStyleId>
              </a:tblPr>
              <a:tblGrid>
                <a:gridCol w="1074010">
                  <a:extLst>
                    <a:ext uri="{9D8B030D-6E8A-4147-A177-3AD203B41FA5}">
                      <a16:colId xmlns:a16="http://schemas.microsoft.com/office/drawing/2014/main" val="20000"/>
                    </a:ext>
                  </a:extLst>
                </a:gridCol>
                <a:gridCol w="1074010">
                  <a:extLst>
                    <a:ext uri="{9D8B030D-6E8A-4147-A177-3AD203B41FA5}">
                      <a16:colId xmlns:a16="http://schemas.microsoft.com/office/drawing/2014/main" val="20001"/>
                    </a:ext>
                  </a:extLst>
                </a:gridCol>
                <a:gridCol w="1074010">
                  <a:extLst>
                    <a:ext uri="{9D8B030D-6E8A-4147-A177-3AD203B41FA5}">
                      <a16:colId xmlns:a16="http://schemas.microsoft.com/office/drawing/2014/main" val="2381195527"/>
                    </a:ext>
                  </a:extLst>
                </a:gridCol>
              </a:tblGrid>
              <a:tr h="562161">
                <a:tc>
                  <a:txBody>
                    <a:bodyPr/>
                    <a:lstStyle/>
                    <a:p>
                      <a:pPr>
                        <a:lnSpc>
                          <a:spcPct val="100000"/>
                        </a:lnSpc>
                      </a:pPr>
                      <a:r>
                        <a:rPr lang="en-US" sz="1900" dirty="0">
                          <a:latin typeface="Times New Roman"/>
                          <a:cs typeface="Times New Roman"/>
                        </a:rPr>
                        <a:t> </a:t>
                      </a: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0"/>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1"/>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2"/>
                  </a:ext>
                </a:extLst>
              </a:tr>
              <a:tr h="562161">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3"/>
                  </a:ext>
                </a:extLst>
              </a:tr>
              <a:tr h="562161">
                <a:tc>
                  <a:txBody>
                    <a:bodyPr/>
                    <a:lstStyle/>
                    <a:p>
                      <a:pPr>
                        <a:lnSpc>
                          <a:spcPct val="100000"/>
                        </a:lnSpc>
                      </a:pPr>
                      <a:endParaRPr sz="190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cap="flat" cmpd="sng" algn="ctr">
                      <a:solidFill>
                        <a:srgbClr val="292934"/>
                      </a:solidFill>
                      <a:prstDash val="solid"/>
                      <a:round/>
                      <a:headEnd type="none" w="med" len="med"/>
                      <a:tailEnd type="none" w="med" len="med"/>
                    </a:lnB>
                  </a:tcPr>
                </a:tc>
                <a:extLst>
                  <a:ext uri="{0D108BD9-81ED-4DB2-BD59-A6C34878D82A}">
                    <a16:rowId xmlns:a16="http://schemas.microsoft.com/office/drawing/2014/main" val="10004"/>
                  </a:ext>
                </a:extLst>
              </a:tr>
              <a:tr h="562161">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cap="flat" cmpd="sng" algn="ctr">
                      <a:solidFill>
                        <a:srgbClr val="292934"/>
                      </a:solidFill>
                      <a:prstDash val="solid"/>
                      <a:round/>
                      <a:headEnd type="none" w="med" len="med"/>
                      <a:tailEnd type="none" w="med" len="med"/>
                    </a:lnR>
                    <a:lnT w="19050">
                      <a:solidFill>
                        <a:srgbClr val="292934"/>
                      </a:solidFill>
                      <a:prstDash val="solid"/>
                    </a:lnT>
                    <a:lnB w="19050">
                      <a:solidFill>
                        <a:srgbClr val="292934"/>
                      </a:solidFill>
                      <a:prstDash val="solid"/>
                    </a:lnB>
                  </a:tcPr>
                </a:tc>
                <a:tc>
                  <a:txBody>
                    <a:bodyPr/>
                    <a:lstStyle/>
                    <a:p>
                      <a:pPr>
                        <a:lnSpc>
                          <a:spcPct val="100000"/>
                        </a:lnSpc>
                      </a:pPr>
                      <a:endParaRPr sz="1900" dirty="0">
                        <a:latin typeface="Times New Roman"/>
                        <a:cs typeface="Times New Roman"/>
                      </a:endParaRPr>
                    </a:p>
                  </a:txBody>
                  <a:tcPr marL="0" marR="0" marT="0" marB="0">
                    <a:lnL w="19050">
                      <a:solidFill>
                        <a:srgbClr val="292934"/>
                      </a:solidFill>
                      <a:prstDash val="solid"/>
                    </a:lnL>
                    <a:lnR w="19050">
                      <a:solidFill>
                        <a:srgbClr val="292934"/>
                      </a:solidFill>
                      <a:prstDash val="solid"/>
                    </a:lnR>
                    <a:lnT w="19050" cap="flat" cmpd="sng" algn="ctr">
                      <a:solidFill>
                        <a:srgbClr val="292934"/>
                      </a:solidFill>
                      <a:prstDash val="solid"/>
                      <a:round/>
                      <a:headEnd type="none" w="med" len="med"/>
                      <a:tailEnd type="none" w="med" len="med"/>
                    </a:lnT>
                    <a:lnB w="19050">
                      <a:solidFill>
                        <a:srgbClr val="292934"/>
                      </a:solidFill>
                      <a:prstDash val="solid"/>
                    </a:lnB>
                  </a:tcPr>
                </a:tc>
                <a:extLst>
                  <a:ext uri="{0D108BD9-81ED-4DB2-BD59-A6C34878D82A}">
                    <a16:rowId xmlns:a16="http://schemas.microsoft.com/office/drawing/2014/main" val="10005"/>
                  </a:ext>
                </a:extLst>
              </a:tr>
            </a:tbl>
          </a:graphicData>
        </a:graphic>
      </p:graphicFrame>
      <p:pic>
        <p:nvPicPr>
          <p:cNvPr id="25" name="Picture 24" descr="Diagram&#10;&#10;Description automatically generated with low confidence">
            <a:extLst>
              <a:ext uri="{FF2B5EF4-FFF2-40B4-BE49-F238E27FC236}">
                <a16:creationId xmlns:a16="http://schemas.microsoft.com/office/drawing/2014/main" id="{F7F9A960-1193-8F31-A381-F0E49D922F96}"/>
              </a:ext>
            </a:extLst>
          </p:cNvPr>
          <p:cNvPicPr>
            <a:picLocks noChangeAspect="1"/>
          </p:cNvPicPr>
          <p:nvPr/>
        </p:nvPicPr>
        <p:blipFill>
          <a:blip r:embed="rId5"/>
          <a:stretch>
            <a:fillRect/>
          </a:stretch>
        </p:blipFill>
        <p:spPr>
          <a:xfrm>
            <a:off x="7110103" y="1525906"/>
            <a:ext cx="3222029" cy="870996"/>
          </a:xfrm>
          <a:prstGeom prst="rect">
            <a:avLst/>
          </a:prstGeom>
          <a:ln>
            <a:solidFill>
              <a:schemeClr val="tx1"/>
            </a:solidFill>
          </a:ln>
        </p:spPr>
      </p:pic>
      <p:pic>
        <p:nvPicPr>
          <p:cNvPr id="26" name="Graphic 25" descr="Checkmark with solid fill">
            <a:extLst>
              <a:ext uri="{FF2B5EF4-FFF2-40B4-BE49-F238E27FC236}">
                <a16:creationId xmlns:a16="http://schemas.microsoft.com/office/drawing/2014/main" id="{C825C0BE-106D-5753-362E-C187781C3B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40908" y="2410154"/>
            <a:ext cx="619830" cy="619830"/>
          </a:xfrm>
          <a:prstGeom prst="rect">
            <a:avLst/>
          </a:prstGeom>
        </p:spPr>
      </p:pic>
      <p:pic>
        <p:nvPicPr>
          <p:cNvPr id="27" name="Graphic 26" descr="Checkmark with solid fill">
            <a:extLst>
              <a:ext uri="{FF2B5EF4-FFF2-40B4-BE49-F238E27FC236}">
                <a16:creationId xmlns:a16="http://schemas.microsoft.com/office/drawing/2014/main" id="{091420B3-0F11-E3F1-7B78-B247A8B966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11202" y="2409952"/>
            <a:ext cx="619830" cy="619830"/>
          </a:xfrm>
          <a:prstGeom prst="rect">
            <a:avLst/>
          </a:prstGeom>
        </p:spPr>
      </p:pic>
      <p:pic>
        <p:nvPicPr>
          <p:cNvPr id="28" name="Graphic 27" descr="Checkmark with solid fill">
            <a:extLst>
              <a:ext uri="{FF2B5EF4-FFF2-40B4-BE49-F238E27FC236}">
                <a16:creationId xmlns:a16="http://schemas.microsoft.com/office/drawing/2014/main" id="{6B068589-2E23-2001-32A4-484476518E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7250" y="2396902"/>
            <a:ext cx="619830" cy="619830"/>
          </a:xfrm>
          <a:prstGeom prst="rect">
            <a:avLst/>
          </a:prstGeom>
        </p:spPr>
      </p:pic>
      <p:pic>
        <p:nvPicPr>
          <p:cNvPr id="29" name="Graphic 28" descr="Checkmark with solid fill">
            <a:extLst>
              <a:ext uri="{FF2B5EF4-FFF2-40B4-BE49-F238E27FC236}">
                <a16:creationId xmlns:a16="http://schemas.microsoft.com/office/drawing/2014/main" id="{224B6196-9D09-36C6-330A-393F328B76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11202" y="2957781"/>
            <a:ext cx="619830" cy="619830"/>
          </a:xfrm>
          <a:prstGeom prst="rect">
            <a:avLst/>
          </a:prstGeom>
        </p:spPr>
      </p:pic>
      <p:pic>
        <p:nvPicPr>
          <p:cNvPr id="30" name="Graphic 29" descr="Checkmark with solid fill">
            <a:extLst>
              <a:ext uri="{FF2B5EF4-FFF2-40B4-BE49-F238E27FC236}">
                <a16:creationId xmlns:a16="http://schemas.microsoft.com/office/drawing/2014/main" id="{C82C0512-B5EC-FF03-3FB7-8B9D77EDD8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7250" y="2944731"/>
            <a:ext cx="619830" cy="619830"/>
          </a:xfrm>
          <a:prstGeom prst="rect">
            <a:avLst/>
          </a:prstGeom>
        </p:spPr>
      </p:pic>
      <p:pic>
        <p:nvPicPr>
          <p:cNvPr id="31" name="Graphic 30" descr="Checkmark with solid fill">
            <a:extLst>
              <a:ext uri="{FF2B5EF4-FFF2-40B4-BE49-F238E27FC236}">
                <a16:creationId xmlns:a16="http://schemas.microsoft.com/office/drawing/2014/main" id="{67AC0271-5848-967B-F9A7-1600777721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11202" y="3520787"/>
            <a:ext cx="619830" cy="619830"/>
          </a:xfrm>
          <a:prstGeom prst="rect">
            <a:avLst/>
          </a:prstGeom>
        </p:spPr>
      </p:pic>
      <p:pic>
        <p:nvPicPr>
          <p:cNvPr id="32" name="Graphic 31" descr="Checkmark with solid fill">
            <a:extLst>
              <a:ext uri="{FF2B5EF4-FFF2-40B4-BE49-F238E27FC236}">
                <a16:creationId xmlns:a16="http://schemas.microsoft.com/office/drawing/2014/main" id="{FEF24A11-2BEB-E6AF-B1FF-8C8A53DAF4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7250" y="3507737"/>
            <a:ext cx="619830" cy="619830"/>
          </a:xfrm>
          <a:prstGeom prst="rect">
            <a:avLst/>
          </a:prstGeom>
        </p:spPr>
      </p:pic>
      <p:pic>
        <p:nvPicPr>
          <p:cNvPr id="33" name="Graphic 32" descr="Checkmark with solid fill">
            <a:extLst>
              <a:ext uri="{FF2B5EF4-FFF2-40B4-BE49-F238E27FC236}">
                <a16:creationId xmlns:a16="http://schemas.microsoft.com/office/drawing/2014/main" id="{7BFE95A1-B0A2-1D5C-A324-EFA1C87CB1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40908" y="4084180"/>
            <a:ext cx="619830" cy="619830"/>
          </a:xfrm>
          <a:prstGeom prst="rect">
            <a:avLst/>
          </a:prstGeom>
        </p:spPr>
      </p:pic>
      <p:pic>
        <p:nvPicPr>
          <p:cNvPr id="34" name="Graphic 33" descr="Checkmark with solid fill">
            <a:extLst>
              <a:ext uri="{FF2B5EF4-FFF2-40B4-BE49-F238E27FC236}">
                <a16:creationId xmlns:a16="http://schemas.microsoft.com/office/drawing/2014/main" id="{213C1B0C-B657-0838-F064-505E24A7F1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16321" y="4646782"/>
            <a:ext cx="619830" cy="619830"/>
          </a:xfrm>
          <a:prstGeom prst="rect">
            <a:avLst/>
          </a:prstGeom>
        </p:spPr>
      </p:pic>
      <p:pic>
        <p:nvPicPr>
          <p:cNvPr id="35" name="Graphic 34" descr="Checkmark with solid fill">
            <a:extLst>
              <a:ext uri="{FF2B5EF4-FFF2-40B4-BE49-F238E27FC236}">
                <a16:creationId xmlns:a16="http://schemas.microsoft.com/office/drawing/2014/main" id="{DB1FB4A0-4868-98B9-CA53-61C5F128EA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22369" y="4633732"/>
            <a:ext cx="619830" cy="619830"/>
          </a:xfrm>
          <a:prstGeom prst="rect">
            <a:avLst/>
          </a:prstGeom>
        </p:spPr>
      </p:pic>
      <p:pic>
        <p:nvPicPr>
          <p:cNvPr id="36" name="Graphic 35" descr="Checkmark with solid fill">
            <a:extLst>
              <a:ext uri="{FF2B5EF4-FFF2-40B4-BE49-F238E27FC236}">
                <a16:creationId xmlns:a16="http://schemas.microsoft.com/office/drawing/2014/main" id="{193B47F5-8071-B293-EDD9-0F6AC5E555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38637" y="5196317"/>
            <a:ext cx="619830" cy="619830"/>
          </a:xfrm>
          <a:prstGeom prst="rect">
            <a:avLst/>
          </a:prstGeom>
        </p:spPr>
      </p:pic>
      <p:sp>
        <p:nvSpPr>
          <p:cNvPr id="37" name="Right Brace 36">
            <a:extLst>
              <a:ext uri="{FF2B5EF4-FFF2-40B4-BE49-F238E27FC236}">
                <a16:creationId xmlns:a16="http://schemas.microsoft.com/office/drawing/2014/main" id="{987FB04E-ABB6-DE63-BA37-F267137CBEF5}"/>
              </a:ext>
            </a:extLst>
          </p:cNvPr>
          <p:cNvSpPr/>
          <p:nvPr/>
        </p:nvSpPr>
        <p:spPr>
          <a:xfrm rot="16200000">
            <a:off x="9311734" y="624706"/>
            <a:ext cx="321380" cy="1329312"/>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TextBox 37">
            <a:extLst>
              <a:ext uri="{FF2B5EF4-FFF2-40B4-BE49-F238E27FC236}">
                <a16:creationId xmlns:a16="http://schemas.microsoft.com/office/drawing/2014/main" id="{5DA68CFB-9F5F-8A46-5CF6-98124302A0C7}"/>
              </a:ext>
            </a:extLst>
          </p:cNvPr>
          <p:cNvSpPr txBox="1"/>
          <p:nvPr/>
        </p:nvSpPr>
        <p:spPr>
          <a:xfrm>
            <a:off x="9517250" y="563534"/>
            <a:ext cx="2226806" cy="646331"/>
          </a:xfrm>
          <a:prstGeom prst="rect">
            <a:avLst/>
          </a:prstGeom>
          <a:noFill/>
        </p:spPr>
        <p:txBody>
          <a:bodyPr wrap="square" rtlCol="0">
            <a:spAutoFit/>
          </a:bodyPr>
          <a:lstStyle/>
          <a:p>
            <a:r>
              <a:rPr lang="en-US" dirty="0"/>
              <a:t>Ordered Data / Magnitude Channels</a:t>
            </a:r>
          </a:p>
        </p:txBody>
      </p:sp>
    </p:spTree>
    <p:extLst>
      <p:ext uri="{BB962C8B-B14F-4D97-AF65-F5344CB8AC3E}">
        <p14:creationId xmlns:p14="http://schemas.microsoft.com/office/powerpoint/2010/main" val="292837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p:nvPr/>
        </p:nvSpPr>
        <p:spPr>
          <a:xfrm>
            <a:off x="3766817" y="585228"/>
            <a:ext cx="3053715" cy="538609"/>
          </a:xfrm>
          <a:prstGeom prst="rect">
            <a:avLst/>
          </a:prstGeom>
        </p:spPr>
        <p:txBody>
          <a:bodyPr vert="horz" wrap="square" lIns="0" tIns="167640" rIns="0" bIns="0" rtlCol="0">
            <a:spAutoFit/>
          </a:bodyPr>
          <a:lstStyle/>
          <a:p>
            <a:pPr marL="12700">
              <a:spcBef>
                <a:spcPts val="1320"/>
              </a:spcBef>
              <a:buClr>
                <a:schemeClr val="tx1">
                  <a:lumMod val="75000"/>
                  <a:lumOff val="25000"/>
                </a:schemeClr>
              </a:buClr>
              <a:buSzPct val="83333"/>
              <a:tabLst>
                <a:tab pos="194310" algn="l"/>
              </a:tabLst>
            </a:pPr>
            <a:r>
              <a:rPr sz="2400" dirty="0">
                <a:solidFill>
                  <a:schemeClr val="tx1">
                    <a:lumMod val="75000"/>
                    <a:lumOff val="25000"/>
                  </a:schemeClr>
                </a:solidFill>
                <a:cs typeface="Arial"/>
              </a:rPr>
              <a:t>Encode</a:t>
            </a:r>
            <a:r>
              <a:rPr sz="2400" spc="-45" dirty="0">
                <a:solidFill>
                  <a:schemeClr val="tx1">
                    <a:lumMod val="75000"/>
                    <a:lumOff val="25000"/>
                  </a:schemeClr>
                </a:solidFill>
                <a:cs typeface="Arial"/>
              </a:rPr>
              <a:t> </a:t>
            </a:r>
            <a:r>
              <a:rPr sz="2400" b="1" dirty="0">
                <a:solidFill>
                  <a:schemeClr val="tx1">
                    <a:lumMod val="75000"/>
                    <a:lumOff val="25000"/>
                  </a:schemeClr>
                </a:solidFill>
                <a:cs typeface="Arial"/>
              </a:rPr>
              <a:t>all</a:t>
            </a:r>
            <a:r>
              <a:rPr sz="2400" b="1" spc="-45"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45" dirty="0">
                <a:solidFill>
                  <a:schemeClr val="tx1">
                    <a:lumMod val="75000"/>
                    <a:lumOff val="25000"/>
                  </a:schemeClr>
                </a:solidFill>
                <a:cs typeface="Arial"/>
              </a:rPr>
              <a:t> </a:t>
            </a:r>
            <a:r>
              <a:rPr sz="2400" spc="-20" dirty="0">
                <a:solidFill>
                  <a:schemeClr val="tx1">
                    <a:lumMod val="75000"/>
                    <a:lumOff val="25000"/>
                  </a:schemeClr>
                </a:solidFill>
                <a:cs typeface="Arial"/>
              </a:rPr>
              <a:t>facts</a:t>
            </a:r>
            <a:endParaRPr sz="2400" dirty="0">
              <a:solidFill>
                <a:schemeClr val="tx1">
                  <a:lumMod val="75000"/>
                  <a:lumOff val="25000"/>
                </a:schemeClr>
              </a:solidFill>
              <a:cs typeface="Arial"/>
            </a:endParaRPr>
          </a:p>
        </p:txBody>
      </p:sp>
      <p:sp>
        <p:nvSpPr>
          <p:cNvPr id="22" name="Title 1">
            <a:extLst>
              <a:ext uri="{FF2B5EF4-FFF2-40B4-BE49-F238E27FC236}">
                <a16:creationId xmlns:a16="http://schemas.microsoft.com/office/drawing/2014/main" id="{58E3AE23-1A31-D39F-1954-E691968EB00A}"/>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95" dirty="0"/>
              <a:t>Principle</a:t>
            </a:r>
            <a:r>
              <a:rPr lang="en-US" spc="-190" dirty="0"/>
              <a:t> </a:t>
            </a:r>
            <a:r>
              <a:rPr lang="en-US" spc="-55" dirty="0"/>
              <a:t>1:</a:t>
            </a:r>
            <a:r>
              <a:rPr lang="en-US" spc="-190" dirty="0"/>
              <a:t> </a:t>
            </a:r>
            <a:r>
              <a:rPr lang="en-US" spc="-100" dirty="0"/>
              <a:t>expressiveness</a:t>
            </a:r>
            <a:endParaRPr lang="en-US" dirty="0"/>
          </a:p>
        </p:txBody>
      </p:sp>
      <p:pic>
        <p:nvPicPr>
          <p:cNvPr id="2050" name="Picture 2">
            <a:extLst>
              <a:ext uri="{FF2B5EF4-FFF2-40B4-BE49-F238E27FC236}">
                <a16:creationId xmlns:a16="http://schemas.microsoft.com/office/drawing/2014/main" id="{CBA9FE51-BD2D-9C08-17D2-EBAD20E20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7011" y="1123837"/>
            <a:ext cx="8277832" cy="49392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AAC7861-1EBE-6967-DA09-28B2F6E00402}"/>
              </a:ext>
            </a:extLst>
          </p:cNvPr>
          <p:cNvSpPr txBox="1"/>
          <p:nvPr/>
        </p:nvSpPr>
        <p:spPr>
          <a:xfrm>
            <a:off x="0" y="6160106"/>
            <a:ext cx="4069828" cy="646331"/>
          </a:xfrm>
          <a:prstGeom prst="rect">
            <a:avLst/>
          </a:prstGeom>
          <a:noFill/>
        </p:spPr>
        <p:txBody>
          <a:bodyPr wrap="square" rtlCol="0">
            <a:spAutoFit/>
          </a:bodyPr>
          <a:lstStyle/>
          <a:p>
            <a:r>
              <a:rPr lang="en-US" dirty="0"/>
              <a:t>https://</a:t>
            </a:r>
            <a:r>
              <a:rPr lang="en-US" dirty="0" err="1"/>
              <a:t>allisonhorst.github.io</a:t>
            </a:r>
            <a:r>
              <a:rPr lang="en-US" dirty="0"/>
              <a:t>/</a:t>
            </a:r>
            <a:r>
              <a:rPr lang="en-US" dirty="0" err="1"/>
              <a:t>palmerpenguins</a:t>
            </a:r>
            <a:r>
              <a:rPr lang="en-US" dirty="0"/>
              <a:t>/#meet-the-palmer-penguins</a:t>
            </a:r>
          </a:p>
        </p:txBody>
      </p:sp>
      <p:pic>
        <p:nvPicPr>
          <p:cNvPr id="31" name="Picture 30">
            <a:extLst>
              <a:ext uri="{FF2B5EF4-FFF2-40B4-BE49-F238E27FC236}">
                <a16:creationId xmlns:a16="http://schemas.microsoft.com/office/drawing/2014/main" id="{42F5DD9B-7E49-EEDB-CECC-6C4602A45F62}"/>
              </a:ext>
            </a:extLst>
          </p:cNvPr>
          <p:cNvPicPr>
            <a:picLocks noChangeAspect="1"/>
          </p:cNvPicPr>
          <p:nvPr/>
        </p:nvPicPr>
        <p:blipFill>
          <a:blip r:embed="rId4"/>
          <a:stretch>
            <a:fillRect/>
          </a:stretch>
        </p:blipFill>
        <p:spPr>
          <a:xfrm>
            <a:off x="2474418" y="5715815"/>
            <a:ext cx="9571468" cy="9889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3" name="Picture 32" descr="A line chart of different sizes&#10;&#10;Description automatically generated with medium confidence">
            <a:extLst>
              <a:ext uri="{FF2B5EF4-FFF2-40B4-BE49-F238E27FC236}">
                <a16:creationId xmlns:a16="http://schemas.microsoft.com/office/drawing/2014/main" id="{176F44D5-B648-2F01-1FC1-19ED780AB7B2}"/>
              </a:ext>
            </a:extLst>
          </p:cNvPr>
          <p:cNvPicPr>
            <a:picLocks noChangeAspect="1"/>
          </p:cNvPicPr>
          <p:nvPr/>
        </p:nvPicPr>
        <p:blipFill>
          <a:blip r:embed="rId5"/>
          <a:stretch>
            <a:fillRect/>
          </a:stretch>
        </p:blipFill>
        <p:spPr>
          <a:xfrm>
            <a:off x="3839269" y="1269141"/>
            <a:ext cx="7583235" cy="44072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525322" y="820810"/>
            <a:ext cx="3340735" cy="538609"/>
          </a:xfrm>
          <a:prstGeom prst="rect">
            <a:avLst/>
          </a:prstGeom>
        </p:spPr>
        <p:txBody>
          <a:bodyPr vert="horz" wrap="square" lIns="0" tIns="167640" rIns="0" bIns="0" rtlCol="0">
            <a:spAutoFit/>
          </a:bodyPr>
          <a:lstStyle/>
          <a:p>
            <a:pPr marL="12700">
              <a:spcBef>
                <a:spcPts val="1320"/>
              </a:spcBef>
              <a:buClr>
                <a:schemeClr val="tx1">
                  <a:lumMod val="75000"/>
                  <a:lumOff val="25000"/>
                </a:schemeClr>
              </a:buClr>
              <a:buSzPct val="83333"/>
              <a:tabLst>
                <a:tab pos="194310" algn="l"/>
              </a:tabLst>
            </a:pPr>
            <a:r>
              <a:rPr lang="en-US" sz="2400" b="1" dirty="0">
                <a:solidFill>
                  <a:schemeClr val="tx1">
                    <a:lumMod val="75000"/>
                    <a:lumOff val="25000"/>
                  </a:schemeClr>
                </a:solidFill>
                <a:cs typeface="Arial"/>
              </a:rPr>
              <a:t>Only</a:t>
            </a:r>
            <a:r>
              <a:rPr lang="en-US" sz="2400" dirty="0">
                <a:solidFill>
                  <a:schemeClr val="tx1">
                    <a:lumMod val="75000"/>
                    <a:lumOff val="25000"/>
                  </a:schemeClr>
                </a:solidFill>
                <a:cs typeface="Arial"/>
              </a:rPr>
              <a:t> </a:t>
            </a:r>
            <a:r>
              <a:rPr sz="2400" dirty="0">
                <a:solidFill>
                  <a:schemeClr val="tx1">
                    <a:lumMod val="75000"/>
                    <a:lumOff val="25000"/>
                  </a:schemeClr>
                </a:solidFill>
                <a:cs typeface="Arial"/>
              </a:rPr>
              <a:t>the</a:t>
            </a:r>
            <a:r>
              <a:rPr sz="2400" spc="-45" dirty="0">
                <a:solidFill>
                  <a:schemeClr val="tx1">
                    <a:lumMod val="75000"/>
                    <a:lumOff val="25000"/>
                  </a:schemeClr>
                </a:solidFill>
                <a:cs typeface="Arial"/>
              </a:rPr>
              <a:t> </a:t>
            </a:r>
            <a:r>
              <a:rPr sz="2400" spc="-20" dirty="0">
                <a:solidFill>
                  <a:schemeClr val="tx1">
                    <a:lumMod val="75000"/>
                    <a:lumOff val="25000"/>
                  </a:schemeClr>
                </a:solidFill>
                <a:cs typeface="Arial"/>
              </a:rPr>
              <a:t>facts</a:t>
            </a:r>
            <a:endParaRPr sz="2400" dirty="0">
              <a:solidFill>
                <a:schemeClr val="tx1">
                  <a:lumMod val="75000"/>
                  <a:lumOff val="25000"/>
                </a:schemeClr>
              </a:solidFill>
              <a:cs typeface="Arial"/>
            </a:endParaRPr>
          </a:p>
        </p:txBody>
      </p:sp>
      <p:sp>
        <p:nvSpPr>
          <p:cNvPr id="71" name="object 71"/>
          <p:cNvSpPr txBox="1"/>
          <p:nvPr/>
        </p:nvSpPr>
        <p:spPr>
          <a:xfrm>
            <a:off x="4677928" y="6386654"/>
            <a:ext cx="7246620" cy="371255"/>
          </a:xfrm>
          <a:prstGeom prst="rect">
            <a:avLst/>
          </a:prstGeom>
        </p:spPr>
        <p:txBody>
          <a:bodyPr vert="horz" wrap="square" lIns="0" tIns="17145" rIns="0" bIns="0" rtlCol="0">
            <a:spAutoFit/>
          </a:bodyPr>
          <a:lstStyle/>
          <a:p>
            <a:pPr>
              <a:spcBef>
                <a:spcPts val="455"/>
              </a:spcBef>
            </a:pPr>
            <a:endParaRPr sz="1100" dirty="0">
              <a:latin typeface="Arial"/>
              <a:cs typeface="Arial"/>
            </a:endParaRPr>
          </a:p>
          <a:p>
            <a:pPr marL="12700">
              <a:spcBef>
                <a:spcPts val="5"/>
              </a:spcBef>
            </a:pPr>
            <a:r>
              <a:rPr sz="1200" dirty="0">
                <a:solidFill>
                  <a:srgbClr val="292934"/>
                </a:solidFill>
                <a:latin typeface="Arial"/>
                <a:cs typeface="Arial"/>
              </a:rPr>
              <a:t>Adapted</a:t>
            </a:r>
            <a:r>
              <a:rPr sz="1200" spc="-45" dirty="0">
                <a:solidFill>
                  <a:srgbClr val="292934"/>
                </a:solidFill>
                <a:latin typeface="Arial"/>
                <a:cs typeface="Arial"/>
              </a:rPr>
              <a:t> </a:t>
            </a:r>
            <a:r>
              <a:rPr sz="1200" dirty="0">
                <a:solidFill>
                  <a:srgbClr val="292934"/>
                </a:solidFill>
                <a:latin typeface="Arial"/>
                <a:cs typeface="Arial"/>
              </a:rPr>
              <a:t>from</a:t>
            </a:r>
            <a:r>
              <a:rPr sz="1200" spc="-20" dirty="0">
                <a:solidFill>
                  <a:srgbClr val="292934"/>
                </a:solidFill>
                <a:latin typeface="Arial"/>
                <a:cs typeface="Arial"/>
              </a:rPr>
              <a:t> </a:t>
            </a:r>
            <a:r>
              <a:rPr sz="1200" dirty="0">
                <a:solidFill>
                  <a:srgbClr val="292934"/>
                </a:solidFill>
                <a:latin typeface="Arial"/>
                <a:cs typeface="Arial"/>
              </a:rPr>
              <a:t>Mackinlay</a:t>
            </a:r>
            <a:r>
              <a:rPr sz="1200" spc="-30" dirty="0">
                <a:solidFill>
                  <a:srgbClr val="292934"/>
                </a:solidFill>
                <a:latin typeface="Arial"/>
                <a:cs typeface="Arial"/>
              </a:rPr>
              <a:t> </a:t>
            </a:r>
            <a:r>
              <a:rPr sz="1200" dirty="0">
                <a:solidFill>
                  <a:srgbClr val="292934"/>
                </a:solidFill>
                <a:latin typeface="Arial"/>
                <a:cs typeface="Arial"/>
              </a:rPr>
              <a:t>J</a:t>
            </a:r>
            <a:r>
              <a:rPr sz="1200" spc="-25" dirty="0">
                <a:solidFill>
                  <a:srgbClr val="292934"/>
                </a:solidFill>
                <a:latin typeface="Arial"/>
                <a:cs typeface="Arial"/>
              </a:rPr>
              <a:t> </a:t>
            </a:r>
            <a:r>
              <a:rPr sz="1200" spc="-10" dirty="0">
                <a:solidFill>
                  <a:srgbClr val="292934"/>
                </a:solidFill>
                <a:latin typeface="Arial"/>
                <a:cs typeface="Arial"/>
              </a:rPr>
              <a:t>(1986)</a:t>
            </a:r>
            <a:r>
              <a:rPr sz="1200" spc="-75" dirty="0">
                <a:solidFill>
                  <a:srgbClr val="292934"/>
                </a:solidFill>
                <a:latin typeface="Arial"/>
                <a:cs typeface="Arial"/>
              </a:rPr>
              <a:t> </a:t>
            </a:r>
            <a:r>
              <a:rPr sz="1200" dirty="0">
                <a:solidFill>
                  <a:srgbClr val="292934"/>
                </a:solidFill>
                <a:latin typeface="Arial"/>
                <a:cs typeface="Arial"/>
              </a:rPr>
              <a:t>Automating</a:t>
            </a:r>
            <a:r>
              <a:rPr sz="1200" spc="-30" dirty="0">
                <a:solidFill>
                  <a:srgbClr val="292934"/>
                </a:solidFill>
                <a:latin typeface="Arial"/>
                <a:cs typeface="Arial"/>
              </a:rPr>
              <a:t> </a:t>
            </a:r>
            <a:r>
              <a:rPr sz="1200" dirty="0">
                <a:solidFill>
                  <a:srgbClr val="292934"/>
                </a:solidFill>
                <a:latin typeface="Arial"/>
                <a:cs typeface="Arial"/>
              </a:rPr>
              <a:t>the</a:t>
            </a:r>
            <a:r>
              <a:rPr sz="1200" spc="-30" dirty="0">
                <a:solidFill>
                  <a:srgbClr val="292934"/>
                </a:solidFill>
                <a:latin typeface="Arial"/>
                <a:cs typeface="Arial"/>
              </a:rPr>
              <a:t> </a:t>
            </a:r>
            <a:r>
              <a:rPr sz="1200" dirty="0">
                <a:solidFill>
                  <a:srgbClr val="292934"/>
                </a:solidFill>
                <a:latin typeface="Arial"/>
                <a:cs typeface="Arial"/>
              </a:rPr>
              <a:t>design</a:t>
            </a:r>
            <a:r>
              <a:rPr sz="1200" spc="-30" dirty="0">
                <a:solidFill>
                  <a:srgbClr val="292934"/>
                </a:solidFill>
                <a:latin typeface="Arial"/>
                <a:cs typeface="Arial"/>
              </a:rPr>
              <a:t> </a:t>
            </a:r>
            <a:r>
              <a:rPr sz="1200" dirty="0">
                <a:solidFill>
                  <a:srgbClr val="292934"/>
                </a:solidFill>
                <a:latin typeface="Arial"/>
                <a:cs typeface="Arial"/>
              </a:rPr>
              <a:t>of</a:t>
            </a:r>
            <a:r>
              <a:rPr sz="1200" spc="-25" dirty="0">
                <a:solidFill>
                  <a:srgbClr val="292934"/>
                </a:solidFill>
                <a:latin typeface="Arial"/>
                <a:cs typeface="Arial"/>
              </a:rPr>
              <a:t> </a:t>
            </a:r>
            <a:r>
              <a:rPr sz="1200" dirty="0">
                <a:solidFill>
                  <a:srgbClr val="292934"/>
                </a:solidFill>
                <a:latin typeface="Arial"/>
                <a:cs typeface="Arial"/>
              </a:rPr>
              <a:t>graphical</a:t>
            </a:r>
            <a:r>
              <a:rPr sz="1200" spc="-25" dirty="0">
                <a:solidFill>
                  <a:srgbClr val="292934"/>
                </a:solidFill>
                <a:latin typeface="Arial"/>
                <a:cs typeface="Arial"/>
              </a:rPr>
              <a:t> </a:t>
            </a:r>
            <a:r>
              <a:rPr sz="1200" dirty="0">
                <a:solidFill>
                  <a:srgbClr val="292934"/>
                </a:solidFill>
                <a:latin typeface="Arial"/>
                <a:cs typeface="Arial"/>
              </a:rPr>
              <a:t>presentations</a:t>
            </a:r>
            <a:r>
              <a:rPr sz="1200" spc="-25" dirty="0">
                <a:solidFill>
                  <a:srgbClr val="292934"/>
                </a:solidFill>
                <a:latin typeface="Arial"/>
                <a:cs typeface="Arial"/>
              </a:rPr>
              <a:t> </a:t>
            </a:r>
            <a:r>
              <a:rPr sz="1200" dirty="0">
                <a:solidFill>
                  <a:srgbClr val="292934"/>
                </a:solidFill>
                <a:latin typeface="Arial"/>
                <a:cs typeface="Arial"/>
              </a:rPr>
              <a:t>of</a:t>
            </a:r>
            <a:r>
              <a:rPr sz="1200" spc="-20" dirty="0">
                <a:solidFill>
                  <a:srgbClr val="292934"/>
                </a:solidFill>
                <a:latin typeface="Arial"/>
                <a:cs typeface="Arial"/>
              </a:rPr>
              <a:t> </a:t>
            </a:r>
            <a:r>
              <a:rPr sz="1200" dirty="0">
                <a:solidFill>
                  <a:srgbClr val="292934"/>
                </a:solidFill>
                <a:latin typeface="Arial"/>
                <a:cs typeface="Arial"/>
              </a:rPr>
              <a:t>relational</a:t>
            </a:r>
            <a:r>
              <a:rPr sz="1200" spc="-30" dirty="0">
                <a:solidFill>
                  <a:srgbClr val="292934"/>
                </a:solidFill>
                <a:latin typeface="Arial"/>
                <a:cs typeface="Arial"/>
              </a:rPr>
              <a:t> </a:t>
            </a:r>
            <a:r>
              <a:rPr sz="1200" spc="-10" dirty="0">
                <a:solidFill>
                  <a:srgbClr val="292934"/>
                </a:solidFill>
                <a:latin typeface="Arial"/>
                <a:cs typeface="Arial"/>
              </a:rPr>
              <a:t>information.</a:t>
            </a:r>
            <a:endParaRPr sz="1200" dirty="0">
              <a:latin typeface="Arial"/>
              <a:cs typeface="Arial"/>
            </a:endParaRPr>
          </a:p>
        </p:txBody>
      </p:sp>
      <p:sp>
        <p:nvSpPr>
          <p:cNvPr id="72" name="Title 1">
            <a:extLst>
              <a:ext uri="{FF2B5EF4-FFF2-40B4-BE49-F238E27FC236}">
                <a16:creationId xmlns:a16="http://schemas.microsoft.com/office/drawing/2014/main" id="{FAF93F30-A7E4-71F8-A613-20CEE9E6CBD8}"/>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95" dirty="0"/>
              <a:t>Principle</a:t>
            </a:r>
            <a:r>
              <a:rPr lang="en-US" spc="-190" dirty="0"/>
              <a:t> </a:t>
            </a:r>
            <a:r>
              <a:rPr lang="en-US" spc="-55" dirty="0"/>
              <a:t>1:</a:t>
            </a:r>
            <a:r>
              <a:rPr lang="en-US" spc="-190" dirty="0"/>
              <a:t> </a:t>
            </a:r>
            <a:r>
              <a:rPr lang="en-US" spc="-100" dirty="0"/>
              <a:t>expressiveness</a:t>
            </a:r>
            <a:endParaRPr lang="en-US" dirty="0"/>
          </a:p>
          <a:p>
            <a:endParaRPr lang="en-US" dirty="0"/>
          </a:p>
        </p:txBody>
      </p:sp>
      <p:sp>
        <p:nvSpPr>
          <p:cNvPr id="80" name="Rectangle 79">
            <a:extLst>
              <a:ext uri="{FF2B5EF4-FFF2-40B4-BE49-F238E27FC236}">
                <a16:creationId xmlns:a16="http://schemas.microsoft.com/office/drawing/2014/main" id="{F78D250E-82AD-5027-43DD-DFE7B7784A9C}"/>
              </a:ext>
            </a:extLst>
          </p:cNvPr>
          <p:cNvSpPr/>
          <p:nvPr/>
        </p:nvSpPr>
        <p:spPr>
          <a:xfrm>
            <a:off x="10401300" y="2425700"/>
            <a:ext cx="952500" cy="35687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of different colored bars&#10;&#10;Description automatically generated">
            <a:extLst>
              <a:ext uri="{FF2B5EF4-FFF2-40B4-BE49-F238E27FC236}">
                <a16:creationId xmlns:a16="http://schemas.microsoft.com/office/drawing/2014/main" id="{60632EFF-486E-AAB8-68F5-3442535B9D32}"/>
              </a:ext>
            </a:extLst>
          </p:cNvPr>
          <p:cNvPicPr>
            <a:picLocks noChangeAspect="1"/>
          </p:cNvPicPr>
          <p:nvPr/>
        </p:nvPicPr>
        <p:blipFill>
          <a:blip r:embed="rId3"/>
          <a:stretch>
            <a:fillRect/>
          </a:stretch>
        </p:blipFill>
        <p:spPr>
          <a:xfrm>
            <a:off x="3657485" y="1751673"/>
            <a:ext cx="7809990" cy="41285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normAutofit/>
          </a:bodyPr>
          <a:lstStyle/>
          <a:p>
            <a:pPr marL="457200" indent="-457200">
              <a:lnSpc>
                <a:spcPct val="100000"/>
              </a:lnSpc>
              <a:spcBef>
                <a:spcPts val="0"/>
              </a:spcBef>
              <a:buSzPts val="2040"/>
              <a:buFont typeface="Arial"/>
              <a:buChar char="•"/>
            </a:pPr>
            <a:r>
              <a:rPr lang="en-US" sz="2400" dirty="0">
                <a:ea typeface="Arial"/>
                <a:cs typeface="Arial"/>
                <a:sym typeface="Arial"/>
              </a:rPr>
              <a:t>Refresher: mental models</a:t>
            </a:r>
          </a:p>
          <a:p>
            <a:pPr marL="457200" indent="-457200">
              <a:lnSpc>
                <a:spcPct val="100000"/>
              </a:lnSpc>
              <a:spcBef>
                <a:spcPts val="0"/>
              </a:spcBef>
              <a:buSzPts val="2040"/>
              <a:buFont typeface="Arial"/>
              <a:buChar char="•"/>
            </a:pPr>
            <a:r>
              <a:rPr lang="en-US" sz="2400" dirty="0">
                <a:ea typeface="Arial"/>
                <a:cs typeface="Arial"/>
                <a:sym typeface="Arial"/>
              </a:rPr>
              <a:t>Putting marks together</a:t>
            </a:r>
          </a:p>
          <a:p>
            <a:pPr marL="457200" indent="-457200">
              <a:lnSpc>
                <a:spcPct val="100000"/>
              </a:lnSpc>
              <a:spcBef>
                <a:spcPts val="0"/>
              </a:spcBef>
              <a:buSzPts val="2040"/>
              <a:buFont typeface="Arial"/>
              <a:buChar char="•"/>
            </a:pPr>
            <a:r>
              <a:rPr lang="en-US" sz="2400" dirty="0">
                <a:ea typeface="Arial"/>
                <a:cs typeface="Arial"/>
                <a:sym typeface="Arial"/>
              </a:rPr>
              <a:t>Group activity: what we draw vs. what we see</a:t>
            </a:r>
          </a:p>
          <a:p>
            <a:pPr marL="457200" indent="-457200">
              <a:lnSpc>
                <a:spcPct val="100000"/>
              </a:lnSpc>
              <a:spcBef>
                <a:spcPts val="0"/>
              </a:spcBef>
              <a:buSzPts val="2040"/>
              <a:buFont typeface="Arial"/>
              <a:buChar char="•"/>
            </a:pPr>
            <a:r>
              <a:rPr lang="en-US" sz="2400" dirty="0">
                <a:ea typeface="Arial"/>
                <a:cs typeface="Arial"/>
                <a:sym typeface="Arial"/>
              </a:rPr>
              <a:t>Refresher: building blocks </a:t>
            </a:r>
          </a:p>
          <a:p>
            <a:pPr marL="457200" indent="-457200">
              <a:lnSpc>
                <a:spcPct val="100000"/>
              </a:lnSpc>
              <a:spcBef>
                <a:spcPts val="0"/>
              </a:spcBef>
              <a:buSzPts val="2040"/>
              <a:buFont typeface="Arial"/>
              <a:buChar char="•"/>
            </a:pPr>
            <a:r>
              <a:rPr lang="en-US" sz="2400" dirty="0">
                <a:ea typeface="Arial"/>
                <a:cs typeface="Arial"/>
                <a:sym typeface="Arial"/>
              </a:rPr>
              <a:t>Choosing visual channels </a:t>
            </a:r>
          </a:p>
          <a:p>
            <a:pPr marL="457200" indent="-457200">
              <a:lnSpc>
                <a:spcPct val="100000"/>
              </a:lnSpc>
              <a:spcBef>
                <a:spcPts val="0"/>
              </a:spcBef>
              <a:buSzPts val="2040"/>
              <a:buFont typeface="Arial"/>
              <a:buChar char="•"/>
            </a:pPr>
            <a:r>
              <a:rPr lang="en-US" sz="2400" dirty="0">
                <a:ea typeface="Arial"/>
                <a:cs typeface="Arial"/>
                <a:sym typeface="Arial"/>
              </a:rPr>
              <a:t>Group activity: does this follow the rules? </a:t>
            </a:r>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796979" y="866696"/>
            <a:ext cx="6554497" cy="538609"/>
          </a:xfrm>
          <a:prstGeom prst="rect">
            <a:avLst/>
          </a:prstGeom>
        </p:spPr>
        <p:txBody>
          <a:bodyPr vert="horz" wrap="square" lIns="0" tIns="167640" rIns="0" bIns="0" rtlCol="0">
            <a:spAutoFit/>
          </a:bodyPr>
          <a:lstStyle>
            <a:defPPr>
              <a:defRPr lang="en-US"/>
            </a:defPPr>
            <a:lvl1pPr marL="194310" indent="-181610">
              <a:spcBef>
                <a:spcPts val="1320"/>
              </a:spcBef>
              <a:buClr>
                <a:schemeClr val="tx1">
                  <a:lumMod val="75000"/>
                  <a:lumOff val="25000"/>
                </a:schemeClr>
              </a:buClr>
              <a:buSzPct val="83333"/>
              <a:buChar char="•"/>
              <a:tabLst>
                <a:tab pos="194310" algn="l"/>
              </a:tabLst>
              <a:defRPr sz="2400">
                <a:solidFill>
                  <a:schemeClr val="tx1">
                    <a:lumMod val="75000"/>
                    <a:lumOff val="25000"/>
                  </a:schemeClr>
                </a:solidFill>
                <a:cs typeface="Arial"/>
              </a:defRPr>
            </a:lvl1pPr>
          </a:lstStyle>
          <a:p>
            <a:r>
              <a:rPr dirty="0"/>
              <a:t>Use </a:t>
            </a:r>
            <a:r>
              <a:rPr b="1" dirty="0"/>
              <a:t>consistent</a:t>
            </a:r>
            <a:r>
              <a:rPr dirty="0"/>
              <a:t> </a:t>
            </a:r>
            <a:r>
              <a:rPr b="1" dirty="0"/>
              <a:t>axes</a:t>
            </a:r>
            <a:r>
              <a:rPr dirty="0"/>
              <a:t> when comparing charts</a:t>
            </a:r>
          </a:p>
        </p:txBody>
      </p:sp>
      <p:pic>
        <p:nvPicPr>
          <p:cNvPr id="4" name="object 4"/>
          <p:cNvPicPr/>
          <p:nvPr/>
        </p:nvPicPr>
        <p:blipFill>
          <a:blip r:embed="rId2" cstate="print"/>
          <a:stretch>
            <a:fillRect/>
          </a:stretch>
        </p:blipFill>
        <p:spPr>
          <a:xfrm>
            <a:off x="3618970" y="1797397"/>
            <a:ext cx="7951707" cy="3927623"/>
          </a:xfrm>
          <a:prstGeom prst="rect">
            <a:avLst/>
          </a:prstGeom>
        </p:spPr>
      </p:pic>
      <p:sp>
        <p:nvSpPr>
          <p:cNvPr id="5" name="object 5"/>
          <p:cNvSpPr txBox="1"/>
          <p:nvPr/>
        </p:nvSpPr>
        <p:spPr>
          <a:xfrm>
            <a:off x="3796980" y="5947008"/>
            <a:ext cx="3797843" cy="562333"/>
          </a:xfrm>
          <a:prstGeom prst="rect">
            <a:avLst/>
          </a:prstGeom>
        </p:spPr>
        <p:txBody>
          <a:bodyPr vert="horz" wrap="square" lIns="0" tIns="23495" rIns="0" bIns="0" rtlCol="0">
            <a:spAutoFit/>
          </a:bodyPr>
          <a:lstStyle/>
          <a:p>
            <a:pPr marL="12700" marR="5080">
              <a:lnSpc>
                <a:spcPts val="1390"/>
              </a:lnSpc>
              <a:spcBef>
                <a:spcPts val="185"/>
              </a:spcBef>
            </a:pPr>
            <a:r>
              <a:rPr sz="1200" dirty="0">
                <a:solidFill>
                  <a:srgbClr val="292934"/>
                </a:solidFill>
                <a:latin typeface="Arial"/>
                <a:cs typeface="Arial"/>
              </a:rPr>
              <a:t>Raina</a:t>
            </a:r>
            <a:r>
              <a:rPr sz="1200" spc="-25" dirty="0">
                <a:solidFill>
                  <a:srgbClr val="292934"/>
                </a:solidFill>
                <a:latin typeface="Arial"/>
                <a:cs typeface="Arial"/>
              </a:rPr>
              <a:t> </a:t>
            </a:r>
            <a:r>
              <a:rPr sz="1200" dirty="0">
                <a:solidFill>
                  <a:srgbClr val="292934"/>
                </a:solidFill>
                <a:latin typeface="Arial"/>
                <a:cs typeface="Arial"/>
              </a:rPr>
              <a:t>SZ,</a:t>
            </a:r>
            <a:r>
              <a:rPr sz="1200" spc="-20" dirty="0">
                <a:solidFill>
                  <a:srgbClr val="292934"/>
                </a:solidFill>
                <a:latin typeface="Arial"/>
                <a:cs typeface="Arial"/>
              </a:rPr>
              <a:t> </a:t>
            </a:r>
            <a:r>
              <a:rPr sz="1200" dirty="0">
                <a:solidFill>
                  <a:srgbClr val="292934"/>
                </a:solidFill>
                <a:latin typeface="Arial"/>
                <a:cs typeface="Arial"/>
              </a:rPr>
              <a:t>et</a:t>
            </a:r>
            <a:r>
              <a:rPr sz="1200" spc="-15" dirty="0">
                <a:solidFill>
                  <a:srgbClr val="292934"/>
                </a:solidFill>
                <a:latin typeface="Arial"/>
                <a:cs typeface="Arial"/>
              </a:rPr>
              <a:t> </a:t>
            </a:r>
            <a:r>
              <a:rPr sz="1200" dirty="0">
                <a:solidFill>
                  <a:srgbClr val="292934"/>
                </a:solidFill>
                <a:latin typeface="Arial"/>
                <a:cs typeface="Arial"/>
              </a:rPr>
              <a:t>al.</a:t>
            </a:r>
            <a:r>
              <a:rPr sz="1200" spc="-20" dirty="0">
                <a:solidFill>
                  <a:srgbClr val="292934"/>
                </a:solidFill>
                <a:latin typeface="Arial"/>
                <a:cs typeface="Arial"/>
              </a:rPr>
              <a:t> </a:t>
            </a:r>
            <a:r>
              <a:rPr sz="1200" dirty="0">
                <a:solidFill>
                  <a:srgbClr val="292934"/>
                </a:solidFill>
                <a:latin typeface="Arial"/>
                <a:cs typeface="Arial"/>
              </a:rPr>
              <a:t>(2005)</a:t>
            </a:r>
            <a:r>
              <a:rPr sz="1200" spc="-20" dirty="0">
                <a:solidFill>
                  <a:srgbClr val="292934"/>
                </a:solidFill>
                <a:latin typeface="Arial"/>
                <a:cs typeface="Arial"/>
              </a:rPr>
              <a:t> </a:t>
            </a:r>
            <a:r>
              <a:rPr sz="1200" dirty="0">
                <a:solidFill>
                  <a:srgbClr val="292934"/>
                </a:solidFill>
                <a:latin typeface="Arial"/>
                <a:cs typeface="Arial"/>
              </a:rPr>
              <a:t>Evolution</a:t>
            </a:r>
            <a:r>
              <a:rPr sz="1200" spc="-30" dirty="0">
                <a:solidFill>
                  <a:srgbClr val="292934"/>
                </a:solidFill>
                <a:latin typeface="Arial"/>
                <a:cs typeface="Arial"/>
              </a:rPr>
              <a:t> </a:t>
            </a:r>
            <a:r>
              <a:rPr sz="1200" dirty="0">
                <a:solidFill>
                  <a:srgbClr val="292934"/>
                </a:solidFill>
                <a:latin typeface="Arial"/>
                <a:cs typeface="Arial"/>
              </a:rPr>
              <a:t>of</a:t>
            </a:r>
            <a:r>
              <a:rPr sz="1200" spc="-20" dirty="0">
                <a:solidFill>
                  <a:srgbClr val="292934"/>
                </a:solidFill>
                <a:latin typeface="Arial"/>
                <a:cs typeface="Arial"/>
              </a:rPr>
              <a:t> </a:t>
            </a:r>
            <a:r>
              <a:rPr sz="1200" spc="-10" dirty="0">
                <a:solidFill>
                  <a:srgbClr val="292934"/>
                </a:solidFill>
                <a:latin typeface="Arial"/>
                <a:cs typeface="Arial"/>
              </a:rPr>
              <a:t>base-</a:t>
            </a:r>
            <a:r>
              <a:rPr sz="1200" dirty="0">
                <a:solidFill>
                  <a:srgbClr val="292934"/>
                </a:solidFill>
                <a:latin typeface="Arial"/>
                <a:cs typeface="Arial"/>
              </a:rPr>
              <a:t>substitution</a:t>
            </a:r>
            <a:r>
              <a:rPr sz="1200" spc="-25" dirty="0">
                <a:solidFill>
                  <a:srgbClr val="292934"/>
                </a:solidFill>
                <a:latin typeface="Arial"/>
                <a:cs typeface="Arial"/>
              </a:rPr>
              <a:t> </a:t>
            </a:r>
            <a:r>
              <a:rPr sz="1200" spc="-10" dirty="0">
                <a:solidFill>
                  <a:srgbClr val="292934"/>
                </a:solidFill>
                <a:latin typeface="Arial"/>
                <a:cs typeface="Arial"/>
              </a:rPr>
              <a:t>gradients </a:t>
            </a:r>
            <a:r>
              <a:rPr sz="1200" dirty="0">
                <a:solidFill>
                  <a:srgbClr val="292934"/>
                </a:solidFill>
                <a:latin typeface="Arial"/>
                <a:cs typeface="Arial"/>
              </a:rPr>
              <a:t>in</a:t>
            </a:r>
            <a:r>
              <a:rPr sz="1200" spc="-35" dirty="0">
                <a:solidFill>
                  <a:srgbClr val="292934"/>
                </a:solidFill>
                <a:latin typeface="Arial"/>
                <a:cs typeface="Arial"/>
              </a:rPr>
              <a:t> </a:t>
            </a:r>
            <a:r>
              <a:rPr sz="1200" dirty="0">
                <a:solidFill>
                  <a:srgbClr val="292934"/>
                </a:solidFill>
                <a:latin typeface="Arial"/>
                <a:cs typeface="Arial"/>
              </a:rPr>
              <a:t>primate</a:t>
            </a:r>
            <a:r>
              <a:rPr sz="1200" spc="-30" dirty="0">
                <a:solidFill>
                  <a:srgbClr val="292934"/>
                </a:solidFill>
                <a:latin typeface="Arial"/>
                <a:cs typeface="Arial"/>
              </a:rPr>
              <a:t> </a:t>
            </a:r>
            <a:r>
              <a:rPr sz="1200" dirty="0">
                <a:solidFill>
                  <a:srgbClr val="292934"/>
                </a:solidFill>
                <a:latin typeface="Arial"/>
                <a:cs typeface="Arial"/>
              </a:rPr>
              <a:t>mitochondrial</a:t>
            </a:r>
            <a:r>
              <a:rPr sz="1200" spc="-25" dirty="0">
                <a:solidFill>
                  <a:srgbClr val="292934"/>
                </a:solidFill>
                <a:latin typeface="Arial"/>
                <a:cs typeface="Arial"/>
              </a:rPr>
              <a:t> </a:t>
            </a:r>
            <a:r>
              <a:rPr sz="1200" dirty="0">
                <a:solidFill>
                  <a:srgbClr val="292934"/>
                </a:solidFill>
                <a:latin typeface="Arial"/>
                <a:cs typeface="Arial"/>
              </a:rPr>
              <a:t>genomes.</a:t>
            </a:r>
            <a:r>
              <a:rPr sz="1200" spc="-20" dirty="0">
                <a:solidFill>
                  <a:srgbClr val="292934"/>
                </a:solidFill>
                <a:latin typeface="Arial"/>
                <a:cs typeface="Arial"/>
              </a:rPr>
              <a:t> </a:t>
            </a:r>
            <a:r>
              <a:rPr sz="1200" dirty="0">
                <a:solidFill>
                  <a:srgbClr val="292934"/>
                </a:solidFill>
                <a:latin typeface="Arial"/>
                <a:cs typeface="Arial"/>
              </a:rPr>
              <a:t>Genome</a:t>
            </a:r>
            <a:r>
              <a:rPr sz="1200" spc="-35" dirty="0">
                <a:solidFill>
                  <a:srgbClr val="292934"/>
                </a:solidFill>
                <a:latin typeface="Arial"/>
                <a:cs typeface="Arial"/>
              </a:rPr>
              <a:t> </a:t>
            </a:r>
            <a:r>
              <a:rPr sz="1200" dirty="0">
                <a:solidFill>
                  <a:srgbClr val="292934"/>
                </a:solidFill>
                <a:latin typeface="Arial"/>
                <a:cs typeface="Arial"/>
              </a:rPr>
              <a:t>Res</a:t>
            </a:r>
            <a:r>
              <a:rPr sz="1200" spc="-25" dirty="0">
                <a:solidFill>
                  <a:srgbClr val="292934"/>
                </a:solidFill>
                <a:latin typeface="Arial"/>
                <a:cs typeface="Arial"/>
              </a:rPr>
              <a:t> </a:t>
            </a:r>
            <a:r>
              <a:rPr sz="1200" dirty="0">
                <a:solidFill>
                  <a:srgbClr val="292934"/>
                </a:solidFill>
                <a:latin typeface="Arial"/>
                <a:cs typeface="Arial"/>
              </a:rPr>
              <a:t>15:</a:t>
            </a:r>
            <a:r>
              <a:rPr sz="1200" spc="-20" dirty="0">
                <a:solidFill>
                  <a:srgbClr val="292934"/>
                </a:solidFill>
                <a:latin typeface="Arial"/>
                <a:cs typeface="Arial"/>
              </a:rPr>
              <a:t> </a:t>
            </a:r>
            <a:r>
              <a:rPr sz="1200" spc="-10" dirty="0">
                <a:solidFill>
                  <a:srgbClr val="292934"/>
                </a:solidFill>
                <a:latin typeface="Arial"/>
                <a:cs typeface="Arial"/>
              </a:rPr>
              <a:t>665-</a:t>
            </a:r>
            <a:r>
              <a:rPr sz="1200" spc="-20" dirty="0">
                <a:solidFill>
                  <a:srgbClr val="292934"/>
                </a:solidFill>
                <a:latin typeface="Arial"/>
                <a:cs typeface="Arial"/>
              </a:rPr>
              <a:t>673.</a:t>
            </a:r>
            <a:endParaRPr sz="1200" dirty="0">
              <a:latin typeface="Arial"/>
              <a:cs typeface="Arial"/>
            </a:endParaRPr>
          </a:p>
        </p:txBody>
      </p:sp>
      <p:sp>
        <p:nvSpPr>
          <p:cNvPr id="6" name="object 6"/>
          <p:cNvSpPr txBox="1"/>
          <p:nvPr/>
        </p:nvSpPr>
        <p:spPr>
          <a:xfrm>
            <a:off x="8030041" y="5947008"/>
            <a:ext cx="3449438" cy="551433"/>
          </a:xfrm>
          <a:prstGeom prst="rect">
            <a:avLst/>
          </a:prstGeom>
        </p:spPr>
        <p:txBody>
          <a:bodyPr vert="horz" wrap="square" lIns="0" tIns="12700" rIns="0" bIns="0" rtlCol="0">
            <a:spAutoFit/>
          </a:bodyPr>
          <a:lstStyle/>
          <a:p>
            <a:pPr marR="5080" algn="r">
              <a:lnSpc>
                <a:spcPts val="1415"/>
              </a:lnSpc>
              <a:spcBef>
                <a:spcPts val="100"/>
              </a:spcBef>
            </a:pPr>
            <a:r>
              <a:rPr sz="1200" dirty="0">
                <a:solidFill>
                  <a:srgbClr val="292934"/>
                </a:solidFill>
                <a:latin typeface="Arial"/>
                <a:cs typeface="Arial"/>
              </a:rPr>
              <a:t>M.</a:t>
            </a:r>
            <a:r>
              <a:rPr sz="1200" spc="-20" dirty="0">
                <a:solidFill>
                  <a:srgbClr val="292934"/>
                </a:solidFill>
                <a:latin typeface="Arial"/>
                <a:cs typeface="Arial"/>
              </a:rPr>
              <a:t> </a:t>
            </a:r>
            <a:r>
              <a:rPr sz="1200" dirty="0">
                <a:solidFill>
                  <a:srgbClr val="292934"/>
                </a:solidFill>
                <a:latin typeface="Arial"/>
                <a:cs typeface="Arial"/>
              </a:rPr>
              <a:t>Krzwinski,</a:t>
            </a:r>
            <a:r>
              <a:rPr sz="1200" spc="-20" dirty="0">
                <a:solidFill>
                  <a:srgbClr val="292934"/>
                </a:solidFill>
                <a:latin typeface="Arial"/>
                <a:cs typeface="Arial"/>
              </a:rPr>
              <a:t> </a:t>
            </a:r>
            <a:r>
              <a:rPr sz="1200" dirty="0">
                <a:solidFill>
                  <a:srgbClr val="292934"/>
                </a:solidFill>
                <a:latin typeface="Arial"/>
                <a:cs typeface="Arial"/>
              </a:rPr>
              <a:t>behind</a:t>
            </a:r>
            <a:r>
              <a:rPr sz="1200" spc="-25" dirty="0">
                <a:solidFill>
                  <a:srgbClr val="292934"/>
                </a:solidFill>
                <a:latin typeface="Arial"/>
                <a:cs typeface="Arial"/>
              </a:rPr>
              <a:t> </a:t>
            </a:r>
            <a:r>
              <a:rPr sz="1200" dirty="0">
                <a:solidFill>
                  <a:srgbClr val="292934"/>
                </a:solidFill>
                <a:latin typeface="Arial"/>
                <a:cs typeface="Arial"/>
              </a:rPr>
              <a:t>every</a:t>
            </a:r>
            <a:r>
              <a:rPr sz="1200" spc="-25" dirty="0">
                <a:solidFill>
                  <a:srgbClr val="292934"/>
                </a:solidFill>
                <a:latin typeface="Arial"/>
                <a:cs typeface="Arial"/>
              </a:rPr>
              <a:t> </a:t>
            </a:r>
            <a:r>
              <a:rPr sz="1200" dirty="0">
                <a:solidFill>
                  <a:srgbClr val="292934"/>
                </a:solidFill>
                <a:latin typeface="Arial"/>
                <a:cs typeface="Arial"/>
              </a:rPr>
              <a:t>great</a:t>
            </a:r>
            <a:r>
              <a:rPr sz="1200" spc="-20" dirty="0">
                <a:solidFill>
                  <a:srgbClr val="292934"/>
                </a:solidFill>
                <a:latin typeface="Arial"/>
                <a:cs typeface="Arial"/>
              </a:rPr>
              <a:t> </a:t>
            </a:r>
            <a:r>
              <a:rPr sz="1200" dirty="0">
                <a:solidFill>
                  <a:srgbClr val="292934"/>
                </a:solidFill>
                <a:latin typeface="Arial"/>
                <a:cs typeface="Arial"/>
              </a:rPr>
              <a:t>visualization</a:t>
            </a:r>
            <a:r>
              <a:rPr sz="1200" spc="-25" dirty="0">
                <a:solidFill>
                  <a:srgbClr val="292934"/>
                </a:solidFill>
                <a:latin typeface="Arial"/>
                <a:cs typeface="Arial"/>
              </a:rPr>
              <a:t> </a:t>
            </a:r>
            <a:r>
              <a:rPr sz="1200" dirty="0">
                <a:solidFill>
                  <a:srgbClr val="292934"/>
                </a:solidFill>
                <a:latin typeface="Arial"/>
                <a:cs typeface="Arial"/>
              </a:rPr>
              <a:t>is</a:t>
            </a:r>
            <a:r>
              <a:rPr sz="1200" spc="-25" dirty="0">
                <a:solidFill>
                  <a:srgbClr val="292934"/>
                </a:solidFill>
                <a:latin typeface="Arial"/>
                <a:cs typeface="Arial"/>
              </a:rPr>
              <a:t> </a:t>
            </a:r>
            <a:r>
              <a:rPr sz="1200" dirty="0">
                <a:solidFill>
                  <a:srgbClr val="292934"/>
                </a:solidFill>
                <a:latin typeface="Arial"/>
                <a:cs typeface="Arial"/>
              </a:rPr>
              <a:t>a</a:t>
            </a:r>
            <a:r>
              <a:rPr sz="1200" spc="-25" dirty="0">
                <a:solidFill>
                  <a:srgbClr val="292934"/>
                </a:solidFill>
                <a:latin typeface="Arial"/>
                <a:cs typeface="Arial"/>
              </a:rPr>
              <a:t> </a:t>
            </a:r>
            <a:r>
              <a:rPr sz="1200" spc="-10" dirty="0">
                <a:solidFill>
                  <a:srgbClr val="292934"/>
                </a:solidFill>
                <a:latin typeface="Arial"/>
                <a:cs typeface="Arial"/>
              </a:rPr>
              <a:t>design</a:t>
            </a:r>
            <a:endParaRPr sz="1200" dirty="0">
              <a:latin typeface="Arial"/>
              <a:cs typeface="Arial"/>
            </a:endParaRPr>
          </a:p>
          <a:p>
            <a:pPr marR="5080" algn="r">
              <a:lnSpc>
                <a:spcPts val="1415"/>
              </a:lnSpc>
            </a:pPr>
            <a:r>
              <a:rPr sz="1200" dirty="0">
                <a:solidFill>
                  <a:srgbClr val="292934"/>
                </a:solidFill>
                <a:latin typeface="Arial"/>
                <a:cs typeface="Arial"/>
              </a:rPr>
              <a:t>principle,</a:t>
            </a:r>
            <a:r>
              <a:rPr sz="1200" spc="-45" dirty="0">
                <a:solidFill>
                  <a:srgbClr val="292934"/>
                </a:solidFill>
                <a:latin typeface="Arial"/>
                <a:cs typeface="Arial"/>
              </a:rPr>
              <a:t> </a:t>
            </a:r>
            <a:r>
              <a:rPr sz="1200" spc="-20" dirty="0">
                <a:solidFill>
                  <a:srgbClr val="292934"/>
                </a:solidFill>
                <a:latin typeface="Arial"/>
                <a:cs typeface="Arial"/>
              </a:rPr>
              <a:t>2012</a:t>
            </a:r>
            <a:endParaRPr sz="1200" dirty="0">
              <a:latin typeface="Arial"/>
              <a:cs typeface="Arial"/>
            </a:endParaRPr>
          </a:p>
        </p:txBody>
      </p:sp>
      <p:sp>
        <p:nvSpPr>
          <p:cNvPr id="7" name="Title 1">
            <a:extLst>
              <a:ext uri="{FF2B5EF4-FFF2-40B4-BE49-F238E27FC236}">
                <a16:creationId xmlns:a16="http://schemas.microsoft.com/office/drawing/2014/main" id="{802D262C-9DF8-C13E-E4AA-7542E851C84C}"/>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95" dirty="0"/>
              <a:t>Principle</a:t>
            </a:r>
            <a:r>
              <a:rPr lang="en-US" spc="-190" dirty="0"/>
              <a:t> </a:t>
            </a:r>
            <a:r>
              <a:rPr lang="en-US" spc="-55" dirty="0"/>
              <a:t>2:</a:t>
            </a:r>
            <a:r>
              <a:rPr lang="en-US" spc="-190" dirty="0"/>
              <a:t> </a:t>
            </a:r>
            <a:r>
              <a:rPr lang="en-US" spc="-100" dirty="0"/>
              <a:t>consistency</a:t>
            </a:r>
            <a:endParaRPr lang="en-US" dirty="0"/>
          </a:p>
        </p:txBody>
      </p:sp>
      <p:sp>
        <p:nvSpPr>
          <p:cNvPr id="10" name="Rectangle 9">
            <a:extLst>
              <a:ext uri="{FF2B5EF4-FFF2-40B4-BE49-F238E27FC236}">
                <a16:creationId xmlns:a16="http://schemas.microsoft.com/office/drawing/2014/main" id="{5E5146E8-A1A3-9185-CFE2-9C7554F7EE72}"/>
              </a:ext>
            </a:extLst>
          </p:cNvPr>
          <p:cNvSpPr/>
          <p:nvPr/>
        </p:nvSpPr>
        <p:spPr>
          <a:xfrm>
            <a:off x="7502769" y="1699846"/>
            <a:ext cx="4267200" cy="49823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EF72CD1-3B9C-D8EB-482D-90870BF453D2}"/>
              </a:ext>
            </a:extLst>
          </p:cNvPr>
          <p:cNvSpPr/>
          <p:nvPr/>
        </p:nvSpPr>
        <p:spPr>
          <a:xfrm>
            <a:off x="4372708" y="1699846"/>
            <a:ext cx="2239107" cy="5386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513600" y="941094"/>
            <a:ext cx="7868284" cy="391160"/>
          </a:xfrm>
          <a:prstGeom prst="rect">
            <a:avLst/>
          </a:prstGeom>
        </p:spPr>
        <p:txBody>
          <a:bodyPr vert="horz" wrap="square" lIns="0" tIns="167640" rIns="0" bIns="0" rtlCol="0">
            <a:spAutoFit/>
          </a:bodyPr>
          <a:lstStyle>
            <a:defPPr>
              <a:defRPr lang="en-US"/>
            </a:defPPr>
            <a:lvl1pPr marL="194310" indent="-181610">
              <a:spcBef>
                <a:spcPts val="1320"/>
              </a:spcBef>
              <a:buClr>
                <a:schemeClr val="tx1">
                  <a:lumMod val="75000"/>
                  <a:lumOff val="25000"/>
                </a:schemeClr>
              </a:buClr>
              <a:buSzPct val="83333"/>
              <a:buChar char="•"/>
              <a:tabLst>
                <a:tab pos="194310" algn="l"/>
              </a:tabLst>
              <a:defRPr sz="2400">
                <a:solidFill>
                  <a:schemeClr val="tx1">
                    <a:lumMod val="75000"/>
                    <a:lumOff val="25000"/>
                  </a:schemeClr>
                </a:solidFill>
                <a:cs typeface="Arial"/>
              </a:defRPr>
            </a:lvl1pPr>
          </a:lstStyle>
          <a:p>
            <a:r>
              <a:rPr dirty="0"/>
              <a:t>A note on legends: order items according to appearance</a:t>
            </a:r>
          </a:p>
        </p:txBody>
      </p:sp>
      <p:pic>
        <p:nvPicPr>
          <p:cNvPr id="4" name="object 4"/>
          <p:cNvPicPr/>
          <p:nvPr/>
        </p:nvPicPr>
        <p:blipFill>
          <a:blip r:embed="rId2" cstate="print"/>
          <a:stretch>
            <a:fillRect/>
          </a:stretch>
        </p:blipFill>
        <p:spPr>
          <a:xfrm>
            <a:off x="7623085" y="2078816"/>
            <a:ext cx="1451990" cy="2598290"/>
          </a:xfrm>
          <a:prstGeom prst="rect">
            <a:avLst/>
          </a:prstGeom>
        </p:spPr>
      </p:pic>
      <p:sp>
        <p:nvSpPr>
          <p:cNvPr id="5" name="object 5"/>
          <p:cNvSpPr txBox="1"/>
          <p:nvPr/>
        </p:nvSpPr>
        <p:spPr>
          <a:xfrm>
            <a:off x="7142016" y="6531591"/>
            <a:ext cx="4888865" cy="197490"/>
          </a:xfrm>
          <a:prstGeom prst="rect">
            <a:avLst/>
          </a:prstGeom>
        </p:spPr>
        <p:txBody>
          <a:bodyPr vert="horz" wrap="square" lIns="0" tIns="12700" rIns="0" bIns="0" rtlCol="0">
            <a:spAutoFit/>
          </a:bodyPr>
          <a:lstStyle/>
          <a:p>
            <a:pPr marL="12700">
              <a:spcBef>
                <a:spcPts val="100"/>
              </a:spcBef>
            </a:pPr>
            <a:r>
              <a:rPr sz="1200" dirty="0">
                <a:solidFill>
                  <a:srgbClr val="292934"/>
                </a:solidFill>
                <a:latin typeface="Arial"/>
                <a:cs typeface="Arial"/>
              </a:rPr>
              <a:t>M.</a:t>
            </a:r>
            <a:r>
              <a:rPr sz="1200" spc="-25" dirty="0">
                <a:solidFill>
                  <a:srgbClr val="292934"/>
                </a:solidFill>
                <a:latin typeface="Arial"/>
                <a:cs typeface="Arial"/>
              </a:rPr>
              <a:t> </a:t>
            </a:r>
            <a:r>
              <a:rPr sz="1200" dirty="0">
                <a:solidFill>
                  <a:srgbClr val="292934"/>
                </a:solidFill>
                <a:latin typeface="Arial"/>
                <a:cs typeface="Arial"/>
              </a:rPr>
              <a:t>Krzwinski,</a:t>
            </a:r>
            <a:r>
              <a:rPr sz="1200" spc="-20" dirty="0">
                <a:solidFill>
                  <a:srgbClr val="292934"/>
                </a:solidFill>
                <a:latin typeface="Arial"/>
                <a:cs typeface="Arial"/>
              </a:rPr>
              <a:t> </a:t>
            </a:r>
            <a:r>
              <a:rPr sz="1200" dirty="0">
                <a:solidFill>
                  <a:srgbClr val="292934"/>
                </a:solidFill>
                <a:latin typeface="Arial"/>
                <a:cs typeface="Arial"/>
              </a:rPr>
              <a:t>behind</a:t>
            </a:r>
            <a:r>
              <a:rPr sz="1200" spc="-30" dirty="0">
                <a:solidFill>
                  <a:srgbClr val="292934"/>
                </a:solidFill>
                <a:latin typeface="Arial"/>
                <a:cs typeface="Arial"/>
              </a:rPr>
              <a:t> </a:t>
            </a:r>
            <a:r>
              <a:rPr sz="1200" dirty="0">
                <a:solidFill>
                  <a:srgbClr val="292934"/>
                </a:solidFill>
                <a:latin typeface="Arial"/>
                <a:cs typeface="Arial"/>
              </a:rPr>
              <a:t>every</a:t>
            </a:r>
            <a:r>
              <a:rPr sz="1200" spc="-25" dirty="0">
                <a:solidFill>
                  <a:srgbClr val="292934"/>
                </a:solidFill>
                <a:latin typeface="Arial"/>
                <a:cs typeface="Arial"/>
              </a:rPr>
              <a:t> </a:t>
            </a:r>
            <a:r>
              <a:rPr sz="1200" dirty="0">
                <a:solidFill>
                  <a:srgbClr val="292934"/>
                </a:solidFill>
                <a:latin typeface="Arial"/>
                <a:cs typeface="Arial"/>
              </a:rPr>
              <a:t>great</a:t>
            </a:r>
            <a:r>
              <a:rPr sz="1200" spc="-20" dirty="0">
                <a:solidFill>
                  <a:srgbClr val="292934"/>
                </a:solidFill>
                <a:latin typeface="Arial"/>
                <a:cs typeface="Arial"/>
              </a:rPr>
              <a:t> </a:t>
            </a:r>
            <a:r>
              <a:rPr sz="1200" dirty="0">
                <a:solidFill>
                  <a:srgbClr val="292934"/>
                </a:solidFill>
                <a:latin typeface="Arial"/>
                <a:cs typeface="Arial"/>
              </a:rPr>
              <a:t>visualization</a:t>
            </a:r>
            <a:r>
              <a:rPr sz="1200" spc="-30" dirty="0">
                <a:solidFill>
                  <a:srgbClr val="292934"/>
                </a:solidFill>
                <a:latin typeface="Arial"/>
                <a:cs typeface="Arial"/>
              </a:rPr>
              <a:t> </a:t>
            </a:r>
            <a:r>
              <a:rPr sz="1200" dirty="0">
                <a:solidFill>
                  <a:srgbClr val="292934"/>
                </a:solidFill>
                <a:latin typeface="Arial"/>
                <a:cs typeface="Arial"/>
              </a:rPr>
              <a:t>is</a:t>
            </a:r>
            <a:r>
              <a:rPr sz="1200" spc="-25" dirty="0">
                <a:solidFill>
                  <a:srgbClr val="292934"/>
                </a:solidFill>
                <a:latin typeface="Arial"/>
                <a:cs typeface="Arial"/>
              </a:rPr>
              <a:t> </a:t>
            </a:r>
            <a:r>
              <a:rPr sz="1200" dirty="0">
                <a:solidFill>
                  <a:srgbClr val="292934"/>
                </a:solidFill>
                <a:latin typeface="Arial"/>
                <a:cs typeface="Arial"/>
              </a:rPr>
              <a:t>a</a:t>
            </a:r>
            <a:r>
              <a:rPr sz="1200" spc="-30" dirty="0">
                <a:solidFill>
                  <a:srgbClr val="292934"/>
                </a:solidFill>
                <a:latin typeface="Arial"/>
                <a:cs typeface="Arial"/>
              </a:rPr>
              <a:t> </a:t>
            </a:r>
            <a:r>
              <a:rPr sz="1200" dirty="0">
                <a:solidFill>
                  <a:srgbClr val="292934"/>
                </a:solidFill>
                <a:latin typeface="Arial"/>
                <a:cs typeface="Arial"/>
              </a:rPr>
              <a:t>design</a:t>
            </a:r>
            <a:r>
              <a:rPr sz="1200" spc="-30" dirty="0">
                <a:solidFill>
                  <a:srgbClr val="292934"/>
                </a:solidFill>
                <a:latin typeface="Arial"/>
                <a:cs typeface="Arial"/>
              </a:rPr>
              <a:t> </a:t>
            </a:r>
            <a:r>
              <a:rPr sz="1200" dirty="0">
                <a:solidFill>
                  <a:srgbClr val="292934"/>
                </a:solidFill>
                <a:latin typeface="Arial"/>
                <a:cs typeface="Arial"/>
              </a:rPr>
              <a:t>principle,</a:t>
            </a:r>
            <a:r>
              <a:rPr sz="1200" spc="-25" dirty="0">
                <a:solidFill>
                  <a:srgbClr val="292934"/>
                </a:solidFill>
                <a:latin typeface="Arial"/>
                <a:cs typeface="Arial"/>
              </a:rPr>
              <a:t> </a:t>
            </a:r>
            <a:r>
              <a:rPr sz="1200" spc="-20" dirty="0">
                <a:solidFill>
                  <a:srgbClr val="292934"/>
                </a:solidFill>
                <a:latin typeface="Arial"/>
                <a:cs typeface="Arial"/>
              </a:rPr>
              <a:t>2012</a:t>
            </a:r>
            <a:endParaRPr sz="1200">
              <a:latin typeface="Arial"/>
              <a:cs typeface="Arial"/>
            </a:endParaRPr>
          </a:p>
        </p:txBody>
      </p:sp>
      <p:pic>
        <p:nvPicPr>
          <p:cNvPr id="6" name="object 6"/>
          <p:cNvPicPr/>
          <p:nvPr/>
        </p:nvPicPr>
        <p:blipFill>
          <a:blip r:embed="rId3" cstate="print"/>
          <a:stretch>
            <a:fillRect/>
          </a:stretch>
        </p:blipFill>
        <p:spPr>
          <a:xfrm>
            <a:off x="9314892" y="2078816"/>
            <a:ext cx="1727267" cy="2598290"/>
          </a:xfrm>
          <a:prstGeom prst="rect">
            <a:avLst/>
          </a:prstGeom>
        </p:spPr>
      </p:pic>
      <p:pic>
        <p:nvPicPr>
          <p:cNvPr id="7" name="object 7"/>
          <p:cNvPicPr/>
          <p:nvPr/>
        </p:nvPicPr>
        <p:blipFill>
          <a:blip r:embed="rId4" cstate="print"/>
          <a:stretch>
            <a:fillRect/>
          </a:stretch>
        </p:blipFill>
        <p:spPr>
          <a:xfrm>
            <a:off x="3673057" y="1801790"/>
            <a:ext cx="3624148" cy="3628643"/>
          </a:xfrm>
          <a:prstGeom prst="rect">
            <a:avLst/>
          </a:prstGeom>
        </p:spPr>
      </p:pic>
      <p:sp>
        <p:nvSpPr>
          <p:cNvPr id="8" name="Title 1">
            <a:extLst>
              <a:ext uri="{FF2B5EF4-FFF2-40B4-BE49-F238E27FC236}">
                <a16:creationId xmlns:a16="http://schemas.microsoft.com/office/drawing/2014/main" id="{0C425BFA-392F-1CC4-3008-B5C7BA02B70C}"/>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95" dirty="0"/>
              <a:t>Principle</a:t>
            </a:r>
            <a:r>
              <a:rPr lang="en-US" spc="-190" dirty="0"/>
              <a:t> </a:t>
            </a:r>
            <a:r>
              <a:rPr lang="en-US" spc="-55" dirty="0"/>
              <a:t>2:</a:t>
            </a:r>
            <a:r>
              <a:rPr lang="en-US" spc="-190" dirty="0"/>
              <a:t> </a:t>
            </a:r>
            <a:r>
              <a:rPr lang="en-US" spc="-100" dirty="0"/>
              <a:t>consistency</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466709" y="812136"/>
            <a:ext cx="8223250" cy="1980029"/>
          </a:xfrm>
          <a:prstGeom prst="rect">
            <a:avLst/>
          </a:prstGeom>
        </p:spPr>
        <p:txBody>
          <a:bodyPr vert="horz" wrap="square" lIns="0" tIns="167640" rIns="0" bIns="0" rtlCol="0">
            <a:spAutoFit/>
          </a:bodyPr>
          <a:lstStyle>
            <a:defPPr>
              <a:defRPr lang="en-US"/>
            </a:defPPr>
            <a:lvl1pPr marL="194310" indent="-181610">
              <a:spcBef>
                <a:spcPts val="1320"/>
              </a:spcBef>
              <a:buClr>
                <a:schemeClr val="tx1">
                  <a:lumMod val="75000"/>
                  <a:lumOff val="25000"/>
                </a:schemeClr>
              </a:buClr>
              <a:buSzPct val="83333"/>
              <a:buChar char="•"/>
              <a:tabLst>
                <a:tab pos="194310" algn="l"/>
              </a:tabLst>
              <a:defRPr sz="2400">
                <a:solidFill>
                  <a:schemeClr val="tx1">
                    <a:lumMod val="75000"/>
                    <a:lumOff val="25000"/>
                  </a:schemeClr>
                </a:solidFill>
                <a:cs typeface="Arial"/>
              </a:defRPr>
            </a:lvl1pPr>
          </a:lstStyle>
          <a:p>
            <a:r>
              <a:rPr dirty="0"/>
              <a:t>Visual variation should reflect and enhance the underlying 	variation in the data</a:t>
            </a:r>
          </a:p>
          <a:p>
            <a:r>
              <a:rPr dirty="0"/>
              <a:t>Avoid visually similar encodings for independent variables</a:t>
            </a:r>
          </a:p>
          <a:p>
            <a:r>
              <a:rPr dirty="0"/>
              <a:t>Example:</a:t>
            </a:r>
          </a:p>
        </p:txBody>
      </p:sp>
      <p:sp>
        <p:nvSpPr>
          <p:cNvPr id="12" name="Title 1">
            <a:extLst>
              <a:ext uri="{FF2B5EF4-FFF2-40B4-BE49-F238E27FC236}">
                <a16:creationId xmlns:a16="http://schemas.microsoft.com/office/drawing/2014/main" id="{34C9F58F-C490-F9CC-139E-0542A67F437B}"/>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95" dirty="0"/>
              <a:t>Principle</a:t>
            </a:r>
            <a:r>
              <a:rPr lang="en-US" spc="-190" dirty="0"/>
              <a:t> </a:t>
            </a:r>
            <a:r>
              <a:rPr lang="en-US" spc="-55" dirty="0"/>
              <a:t>2:</a:t>
            </a:r>
            <a:r>
              <a:rPr lang="en-US" spc="-190" dirty="0"/>
              <a:t> </a:t>
            </a:r>
            <a:r>
              <a:rPr lang="en-US" spc="-100" dirty="0"/>
              <a:t>consistency</a:t>
            </a:r>
            <a:endParaRPr lang="en-US" b="1" dirty="0"/>
          </a:p>
        </p:txBody>
      </p:sp>
      <p:pic>
        <p:nvPicPr>
          <p:cNvPr id="16" name="Picture 15" descr="A diagram of a number of dots&#10;&#10;Description automatically generated">
            <a:extLst>
              <a:ext uri="{FF2B5EF4-FFF2-40B4-BE49-F238E27FC236}">
                <a16:creationId xmlns:a16="http://schemas.microsoft.com/office/drawing/2014/main" id="{2B97BC7D-B441-DF82-62CA-64A8D0690B50}"/>
              </a:ext>
            </a:extLst>
          </p:cNvPr>
          <p:cNvPicPr>
            <a:picLocks noChangeAspect="1"/>
          </p:cNvPicPr>
          <p:nvPr/>
        </p:nvPicPr>
        <p:blipFill>
          <a:blip r:embed="rId3"/>
          <a:stretch>
            <a:fillRect/>
          </a:stretch>
        </p:blipFill>
        <p:spPr>
          <a:xfrm>
            <a:off x="3824475" y="2766647"/>
            <a:ext cx="4031345" cy="3467414"/>
          </a:xfrm>
          <a:prstGeom prst="rect">
            <a:avLst/>
          </a:prstGeom>
        </p:spPr>
      </p:pic>
      <p:pic>
        <p:nvPicPr>
          <p:cNvPr id="18" name="Picture 17" descr="A diagram of red and black circles&#10;&#10;Description automatically generated">
            <a:extLst>
              <a:ext uri="{FF2B5EF4-FFF2-40B4-BE49-F238E27FC236}">
                <a16:creationId xmlns:a16="http://schemas.microsoft.com/office/drawing/2014/main" id="{82D1E293-147A-5070-293D-BB865FD1B6BE}"/>
              </a:ext>
            </a:extLst>
          </p:cNvPr>
          <p:cNvPicPr>
            <a:picLocks noChangeAspect="1"/>
          </p:cNvPicPr>
          <p:nvPr/>
        </p:nvPicPr>
        <p:blipFill>
          <a:blip r:embed="rId4"/>
          <a:stretch>
            <a:fillRect/>
          </a:stretch>
        </p:blipFill>
        <p:spPr>
          <a:xfrm>
            <a:off x="7855818" y="2792165"/>
            <a:ext cx="3684655" cy="3293749"/>
          </a:xfrm>
          <a:prstGeom prst="rect">
            <a:avLst/>
          </a:prstGeom>
        </p:spPr>
      </p:pic>
      <p:sp>
        <p:nvSpPr>
          <p:cNvPr id="20" name="TextBox 19">
            <a:extLst>
              <a:ext uri="{FF2B5EF4-FFF2-40B4-BE49-F238E27FC236}">
                <a16:creationId xmlns:a16="http://schemas.microsoft.com/office/drawing/2014/main" id="{2AECEE0C-0DFB-F47D-B0DD-00200A472D8C}"/>
              </a:ext>
            </a:extLst>
          </p:cNvPr>
          <p:cNvSpPr txBox="1"/>
          <p:nvPr/>
        </p:nvSpPr>
        <p:spPr>
          <a:xfrm>
            <a:off x="2628901" y="6586131"/>
            <a:ext cx="9563099" cy="271869"/>
          </a:xfrm>
          <a:prstGeom prst="rect">
            <a:avLst/>
          </a:prstGeom>
          <a:noFill/>
        </p:spPr>
        <p:txBody>
          <a:bodyPr wrap="square">
            <a:spAutoFit/>
          </a:bodyPr>
          <a:lstStyle/>
          <a:p>
            <a:pPr marR="5080" algn="r">
              <a:lnSpc>
                <a:spcPts val="1415"/>
              </a:lnSpc>
            </a:pPr>
            <a:r>
              <a:rPr lang="en-US" sz="1600" dirty="0">
                <a:solidFill>
                  <a:srgbClr val="292934"/>
                </a:solidFill>
                <a:latin typeface="Arial"/>
                <a:cs typeface="Arial"/>
              </a:rPr>
              <a:t>Fig.</a:t>
            </a:r>
            <a:r>
              <a:rPr lang="en-US" sz="1600" spc="-25" dirty="0">
                <a:solidFill>
                  <a:srgbClr val="292934"/>
                </a:solidFill>
                <a:latin typeface="Arial"/>
                <a:cs typeface="Arial"/>
              </a:rPr>
              <a:t> </a:t>
            </a:r>
            <a:r>
              <a:rPr lang="en-US" sz="1600" dirty="0">
                <a:solidFill>
                  <a:srgbClr val="292934"/>
                </a:solidFill>
                <a:latin typeface="Arial"/>
                <a:cs typeface="Arial"/>
              </a:rPr>
              <a:t>2:</a:t>
            </a:r>
            <a:r>
              <a:rPr lang="en-US" sz="1600" spc="-20" dirty="0">
                <a:solidFill>
                  <a:srgbClr val="292934"/>
                </a:solidFill>
                <a:latin typeface="Arial"/>
                <a:cs typeface="Arial"/>
              </a:rPr>
              <a:t> </a:t>
            </a:r>
            <a:r>
              <a:rPr lang="en-US" sz="1600" dirty="0">
                <a:solidFill>
                  <a:srgbClr val="292934"/>
                </a:solidFill>
                <a:latin typeface="Arial"/>
                <a:cs typeface="Arial"/>
              </a:rPr>
              <a:t>M.</a:t>
            </a:r>
            <a:r>
              <a:rPr lang="en-US" sz="1600" spc="-20" dirty="0">
                <a:solidFill>
                  <a:srgbClr val="292934"/>
                </a:solidFill>
                <a:latin typeface="Arial"/>
                <a:cs typeface="Arial"/>
              </a:rPr>
              <a:t> </a:t>
            </a:r>
            <a:r>
              <a:rPr lang="en-US" sz="1600" dirty="0" err="1">
                <a:solidFill>
                  <a:srgbClr val="292934"/>
                </a:solidFill>
                <a:latin typeface="Arial"/>
                <a:cs typeface="Arial"/>
              </a:rPr>
              <a:t>Krzwinski</a:t>
            </a:r>
            <a:r>
              <a:rPr lang="en-US" sz="1600" dirty="0">
                <a:solidFill>
                  <a:srgbClr val="292934"/>
                </a:solidFill>
                <a:latin typeface="Arial"/>
                <a:cs typeface="Arial"/>
              </a:rPr>
              <a:t>,</a:t>
            </a:r>
            <a:r>
              <a:rPr lang="en-US" sz="1600" spc="-20" dirty="0">
                <a:solidFill>
                  <a:srgbClr val="292934"/>
                </a:solidFill>
                <a:latin typeface="Arial"/>
                <a:cs typeface="Arial"/>
              </a:rPr>
              <a:t> </a:t>
            </a:r>
            <a:r>
              <a:rPr lang="en-US" sz="1600" dirty="0">
                <a:solidFill>
                  <a:srgbClr val="292934"/>
                </a:solidFill>
                <a:latin typeface="Arial"/>
                <a:cs typeface="Arial"/>
              </a:rPr>
              <a:t>behind</a:t>
            </a:r>
            <a:r>
              <a:rPr lang="en-US" sz="1600" spc="-30" dirty="0">
                <a:solidFill>
                  <a:srgbClr val="292934"/>
                </a:solidFill>
                <a:latin typeface="Arial"/>
                <a:cs typeface="Arial"/>
              </a:rPr>
              <a:t> </a:t>
            </a:r>
            <a:r>
              <a:rPr lang="en-US" sz="1600" dirty="0">
                <a:solidFill>
                  <a:srgbClr val="292934"/>
                </a:solidFill>
                <a:latin typeface="Arial"/>
                <a:cs typeface="Arial"/>
              </a:rPr>
              <a:t>every</a:t>
            </a:r>
            <a:r>
              <a:rPr lang="en-US" sz="1600" spc="-25" dirty="0">
                <a:solidFill>
                  <a:srgbClr val="292934"/>
                </a:solidFill>
                <a:latin typeface="Arial"/>
                <a:cs typeface="Arial"/>
              </a:rPr>
              <a:t> </a:t>
            </a:r>
            <a:r>
              <a:rPr lang="en-US" sz="1600" dirty="0">
                <a:solidFill>
                  <a:srgbClr val="292934"/>
                </a:solidFill>
                <a:latin typeface="Arial"/>
                <a:cs typeface="Arial"/>
              </a:rPr>
              <a:t>great</a:t>
            </a:r>
            <a:r>
              <a:rPr lang="en-US" sz="1600" spc="-25" dirty="0">
                <a:solidFill>
                  <a:srgbClr val="292934"/>
                </a:solidFill>
                <a:latin typeface="Arial"/>
                <a:cs typeface="Arial"/>
              </a:rPr>
              <a:t> </a:t>
            </a:r>
            <a:r>
              <a:rPr lang="en-US" sz="1600" dirty="0">
                <a:solidFill>
                  <a:srgbClr val="292934"/>
                </a:solidFill>
                <a:latin typeface="Arial"/>
                <a:cs typeface="Arial"/>
              </a:rPr>
              <a:t>visualization</a:t>
            </a:r>
            <a:r>
              <a:rPr lang="en-US" sz="1600" spc="-30" dirty="0">
                <a:solidFill>
                  <a:srgbClr val="292934"/>
                </a:solidFill>
                <a:latin typeface="Arial"/>
                <a:cs typeface="Arial"/>
              </a:rPr>
              <a:t> </a:t>
            </a:r>
            <a:r>
              <a:rPr lang="en-US" sz="1600" dirty="0">
                <a:solidFill>
                  <a:srgbClr val="292934"/>
                </a:solidFill>
                <a:latin typeface="Arial"/>
                <a:cs typeface="Arial"/>
              </a:rPr>
              <a:t>is</a:t>
            </a:r>
            <a:r>
              <a:rPr lang="en-US" sz="1600" spc="-25" dirty="0">
                <a:solidFill>
                  <a:srgbClr val="292934"/>
                </a:solidFill>
                <a:latin typeface="Arial"/>
                <a:cs typeface="Arial"/>
              </a:rPr>
              <a:t> </a:t>
            </a:r>
            <a:r>
              <a:rPr lang="en-US" sz="1600" dirty="0">
                <a:solidFill>
                  <a:srgbClr val="292934"/>
                </a:solidFill>
                <a:latin typeface="Arial"/>
                <a:cs typeface="Arial"/>
              </a:rPr>
              <a:t>a</a:t>
            </a:r>
            <a:r>
              <a:rPr lang="en-US" sz="1600" spc="-30" dirty="0">
                <a:solidFill>
                  <a:srgbClr val="292934"/>
                </a:solidFill>
                <a:latin typeface="Arial"/>
                <a:cs typeface="Arial"/>
              </a:rPr>
              <a:t> </a:t>
            </a:r>
            <a:r>
              <a:rPr lang="en-US" sz="1600" dirty="0">
                <a:solidFill>
                  <a:srgbClr val="292934"/>
                </a:solidFill>
                <a:latin typeface="Arial"/>
                <a:cs typeface="Arial"/>
              </a:rPr>
              <a:t>design</a:t>
            </a:r>
            <a:r>
              <a:rPr lang="en-US" sz="1600" spc="-30" dirty="0">
                <a:solidFill>
                  <a:srgbClr val="292934"/>
                </a:solidFill>
                <a:latin typeface="Arial"/>
                <a:cs typeface="Arial"/>
              </a:rPr>
              <a:t> </a:t>
            </a:r>
            <a:r>
              <a:rPr lang="en-US" sz="1600" dirty="0">
                <a:solidFill>
                  <a:srgbClr val="292934"/>
                </a:solidFill>
                <a:latin typeface="Arial"/>
                <a:cs typeface="Arial"/>
              </a:rPr>
              <a:t>principle,</a:t>
            </a:r>
            <a:r>
              <a:rPr lang="en-US" sz="1600" spc="-20" dirty="0">
                <a:solidFill>
                  <a:srgbClr val="292934"/>
                </a:solidFill>
                <a:latin typeface="Arial"/>
                <a:cs typeface="Arial"/>
              </a:rPr>
              <a:t> 2012</a:t>
            </a:r>
            <a:endParaRPr lang="en-US" sz="1600" dirty="0">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572217" y="870752"/>
            <a:ext cx="8059420" cy="1443985"/>
          </a:xfrm>
          <a:prstGeom prst="rect">
            <a:avLst/>
          </a:prstGeom>
        </p:spPr>
        <p:txBody>
          <a:bodyPr vert="horz" wrap="square" lIns="0" tIns="167640" rIns="0" bIns="0" rtlCol="0">
            <a:spAutoFit/>
          </a:bodyPr>
          <a:lstStyle>
            <a:defPPr>
              <a:defRPr lang="en-US"/>
            </a:defPPr>
            <a:lvl1pPr marL="194310" indent="-181610">
              <a:spcBef>
                <a:spcPts val="1320"/>
              </a:spcBef>
              <a:buClr>
                <a:schemeClr val="tx1">
                  <a:lumMod val="75000"/>
                  <a:lumOff val="25000"/>
                </a:schemeClr>
              </a:buClr>
              <a:buSzPct val="83333"/>
              <a:buChar char="•"/>
              <a:tabLst>
                <a:tab pos="194310" algn="l"/>
              </a:tabLst>
              <a:defRPr sz="2400">
                <a:solidFill>
                  <a:schemeClr val="tx1">
                    <a:lumMod val="75000"/>
                    <a:lumOff val="25000"/>
                  </a:schemeClr>
                </a:solidFill>
                <a:cs typeface="Arial"/>
              </a:defRPr>
            </a:lvl1pPr>
          </a:lstStyle>
          <a:p>
            <a:r>
              <a:rPr dirty="0"/>
              <a:t>Uniform size and alignment reduces visual complexity and 	aids interpretation</a:t>
            </a:r>
          </a:p>
          <a:p>
            <a:r>
              <a:rPr dirty="0"/>
              <a:t>Example:</a:t>
            </a:r>
          </a:p>
        </p:txBody>
      </p:sp>
      <p:sp>
        <p:nvSpPr>
          <p:cNvPr id="7" name="object 7"/>
          <p:cNvSpPr txBox="1"/>
          <p:nvPr/>
        </p:nvSpPr>
        <p:spPr>
          <a:xfrm>
            <a:off x="3128103" y="6278372"/>
            <a:ext cx="8947648" cy="371897"/>
          </a:xfrm>
          <a:prstGeom prst="rect">
            <a:avLst/>
          </a:prstGeom>
        </p:spPr>
        <p:txBody>
          <a:bodyPr vert="horz" wrap="square" lIns="0" tIns="12700" rIns="0" bIns="0" rtlCol="0">
            <a:spAutoFit/>
          </a:bodyPr>
          <a:lstStyle/>
          <a:p>
            <a:pPr marR="6350" algn="r">
              <a:lnSpc>
                <a:spcPts val="1415"/>
              </a:lnSpc>
              <a:spcBef>
                <a:spcPts val="100"/>
              </a:spcBef>
            </a:pPr>
            <a:r>
              <a:rPr sz="1200" dirty="0">
                <a:solidFill>
                  <a:srgbClr val="292934"/>
                </a:solidFill>
                <a:latin typeface="Arial"/>
                <a:cs typeface="Arial"/>
              </a:rPr>
              <a:t>Fig.</a:t>
            </a:r>
            <a:r>
              <a:rPr sz="1200" spc="-25" dirty="0">
                <a:solidFill>
                  <a:srgbClr val="292934"/>
                </a:solidFill>
                <a:latin typeface="Arial"/>
                <a:cs typeface="Arial"/>
              </a:rPr>
              <a:t> </a:t>
            </a:r>
            <a:r>
              <a:rPr sz="1200" dirty="0">
                <a:solidFill>
                  <a:srgbClr val="292934"/>
                </a:solidFill>
                <a:latin typeface="Arial"/>
                <a:cs typeface="Arial"/>
              </a:rPr>
              <a:t>1:</a:t>
            </a:r>
            <a:r>
              <a:rPr sz="1200" spc="-15" dirty="0">
                <a:solidFill>
                  <a:srgbClr val="292934"/>
                </a:solidFill>
                <a:latin typeface="Arial"/>
                <a:cs typeface="Arial"/>
              </a:rPr>
              <a:t> </a:t>
            </a:r>
            <a:r>
              <a:rPr sz="1200" spc="-10" dirty="0">
                <a:solidFill>
                  <a:srgbClr val="292934"/>
                </a:solidFill>
                <a:latin typeface="Arial"/>
                <a:cs typeface="Arial"/>
              </a:rPr>
              <a:t>Sharov</a:t>
            </a:r>
            <a:r>
              <a:rPr sz="1200" spc="-75" dirty="0">
                <a:solidFill>
                  <a:srgbClr val="292934"/>
                </a:solidFill>
                <a:latin typeface="Arial"/>
                <a:cs typeface="Arial"/>
              </a:rPr>
              <a:t> </a:t>
            </a:r>
            <a:r>
              <a:rPr sz="1200" dirty="0">
                <a:solidFill>
                  <a:srgbClr val="292934"/>
                </a:solidFill>
                <a:latin typeface="Arial"/>
                <a:cs typeface="Arial"/>
              </a:rPr>
              <a:t>AA</a:t>
            </a:r>
            <a:r>
              <a:rPr sz="1200" spc="-85" dirty="0">
                <a:solidFill>
                  <a:srgbClr val="292934"/>
                </a:solidFill>
                <a:latin typeface="Arial"/>
                <a:cs typeface="Arial"/>
              </a:rPr>
              <a:t> </a:t>
            </a:r>
            <a:r>
              <a:rPr sz="1200" dirty="0">
                <a:solidFill>
                  <a:srgbClr val="292934"/>
                </a:solidFill>
                <a:latin typeface="Arial"/>
                <a:cs typeface="Arial"/>
              </a:rPr>
              <a:t>et</a:t>
            </a:r>
            <a:r>
              <a:rPr sz="1200" spc="-15" dirty="0">
                <a:solidFill>
                  <a:srgbClr val="292934"/>
                </a:solidFill>
                <a:latin typeface="Arial"/>
                <a:cs typeface="Arial"/>
              </a:rPr>
              <a:t> </a:t>
            </a:r>
            <a:r>
              <a:rPr sz="1200" dirty="0">
                <a:solidFill>
                  <a:srgbClr val="292934"/>
                </a:solidFill>
                <a:latin typeface="Arial"/>
                <a:cs typeface="Arial"/>
              </a:rPr>
              <a:t>al.</a:t>
            </a:r>
            <a:r>
              <a:rPr sz="1200" spc="-15" dirty="0">
                <a:solidFill>
                  <a:srgbClr val="292934"/>
                </a:solidFill>
                <a:latin typeface="Arial"/>
                <a:cs typeface="Arial"/>
              </a:rPr>
              <a:t> </a:t>
            </a:r>
            <a:r>
              <a:rPr sz="1200" dirty="0">
                <a:solidFill>
                  <a:srgbClr val="292934"/>
                </a:solidFill>
                <a:latin typeface="Arial"/>
                <a:cs typeface="Arial"/>
              </a:rPr>
              <a:t>(2005)</a:t>
            </a:r>
            <a:r>
              <a:rPr sz="1200" spc="-15" dirty="0">
                <a:solidFill>
                  <a:srgbClr val="292934"/>
                </a:solidFill>
                <a:latin typeface="Arial"/>
                <a:cs typeface="Arial"/>
              </a:rPr>
              <a:t> </a:t>
            </a:r>
            <a:r>
              <a:rPr sz="1200" spc="-10" dirty="0">
                <a:solidFill>
                  <a:srgbClr val="292934"/>
                </a:solidFill>
                <a:latin typeface="Arial"/>
                <a:cs typeface="Arial"/>
              </a:rPr>
              <a:t>Genome-</a:t>
            </a:r>
            <a:r>
              <a:rPr sz="1200" dirty="0">
                <a:solidFill>
                  <a:srgbClr val="292934"/>
                </a:solidFill>
                <a:latin typeface="Arial"/>
                <a:cs typeface="Arial"/>
              </a:rPr>
              <a:t>wide</a:t>
            </a:r>
            <a:r>
              <a:rPr sz="1200" spc="-25" dirty="0">
                <a:solidFill>
                  <a:srgbClr val="292934"/>
                </a:solidFill>
                <a:latin typeface="Arial"/>
                <a:cs typeface="Arial"/>
              </a:rPr>
              <a:t> </a:t>
            </a:r>
            <a:r>
              <a:rPr sz="1200" dirty="0">
                <a:solidFill>
                  <a:srgbClr val="292934"/>
                </a:solidFill>
                <a:latin typeface="Arial"/>
                <a:cs typeface="Arial"/>
              </a:rPr>
              <a:t>assembly</a:t>
            </a:r>
            <a:r>
              <a:rPr sz="1200" spc="-20" dirty="0">
                <a:solidFill>
                  <a:srgbClr val="292934"/>
                </a:solidFill>
                <a:latin typeface="Arial"/>
                <a:cs typeface="Arial"/>
              </a:rPr>
              <a:t> </a:t>
            </a:r>
            <a:r>
              <a:rPr sz="1200" dirty="0">
                <a:solidFill>
                  <a:srgbClr val="292934"/>
                </a:solidFill>
                <a:latin typeface="Arial"/>
                <a:cs typeface="Arial"/>
              </a:rPr>
              <a:t>and</a:t>
            </a:r>
            <a:r>
              <a:rPr sz="1200" spc="-30" dirty="0">
                <a:solidFill>
                  <a:srgbClr val="292934"/>
                </a:solidFill>
                <a:latin typeface="Arial"/>
                <a:cs typeface="Arial"/>
              </a:rPr>
              <a:t> </a:t>
            </a:r>
            <a:r>
              <a:rPr sz="1200" dirty="0">
                <a:solidFill>
                  <a:srgbClr val="292934"/>
                </a:solidFill>
                <a:latin typeface="Arial"/>
                <a:cs typeface="Arial"/>
              </a:rPr>
              <a:t>analysis</a:t>
            </a:r>
            <a:r>
              <a:rPr sz="1200" spc="-20" dirty="0">
                <a:solidFill>
                  <a:srgbClr val="292934"/>
                </a:solidFill>
                <a:latin typeface="Arial"/>
                <a:cs typeface="Arial"/>
              </a:rPr>
              <a:t> </a:t>
            </a:r>
            <a:r>
              <a:rPr sz="1200" dirty="0">
                <a:solidFill>
                  <a:srgbClr val="292934"/>
                </a:solidFill>
                <a:latin typeface="Arial"/>
                <a:cs typeface="Arial"/>
              </a:rPr>
              <a:t>of</a:t>
            </a:r>
            <a:r>
              <a:rPr sz="1200" spc="-15" dirty="0">
                <a:solidFill>
                  <a:srgbClr val="292934"/>
                </a:solidFill>
                <a:latin typeface="Arial"/>
                <a:cs typeface="Arial"/>
              </a:rPr>
              <a:t> </a:t>
            </a:r>
            <a:r>
              <a:rPr sz="1200" dirty="0">
                <a:solidFill>
                  <a:srgbClr val="292934"/>
                </a:solidFill>
                <a:latin typeface="Arial"/>
                <a:cs typeface="Arial"/>
              </a:rPr>
              <a:t>alternative</a:t>
            </a:r>
            <a:r>
              <a:rPr sz="1200" spc="-25" dirty="0">
                <a:solidFill>
                  <a:srgbClr val="292934"/>
                </a:solidFill>
                <a:latin typeface="Arial"/>
                <a:cs typeface="Arial"/>
              </a:rPr>
              <a:t> </a:t>
            </a:r>
            <a:r>
              <a:rPr sz="1200" dirty="0">
                <a:solidFill>
                  <a:srgbClr val="292934"/>
                </a:solidFill>
                <a:latin typeface="Arial"/>
                <a:cs typeface="Arial"/>
              </a:rPr>
              <a:t>transcripts</a:t>
            </a:r>
            <a:r>
              <a:rPr sz="1200" spc="-20" dirty="0">
                <a:solidFill>
                  <a:srgbClr val="292934"/>
                </a:solidFill>
                <a:latin typeface="Arial"/>
                <a:cs typeface="Arial"/>
              </a:rPr>
              <a:t> </a:t>
            </a:r>
            <a:r>
              <a:rPr sz="1200" dirty="0">
                <a:solidFill>
                  <a:srgbClr val="292934"/>
                </a:solidFill>
                <a:latin typeface="Arial"/>
                <a:cs typeface="Arial"/>
              </a:rPr>
              <a:t>in</a:t>
            </a:r>
            <a:r>
              <a:rPr sz="1200" spc="-25" dirty="0">
                <a:solidFill>
                  <a:srgbClr val="292934"/>
                </a:solidFill>
                <a:latin typeface="Arial"/>
                <a:cs typeface="Arial"/>
              </a:rPr>
              <a:t> </a:t>
            </a:r>
            <a:r>
              <a:rPr sz="1200" dirty="0">
                <a:solidFill>
                  <a:srgbClr val="292934"/>
                </a:solidFill>
                <a:latin typeface="Arial"/>
                <a:cs typeface="Arial"/>
              </a:rPr>
              <a:t>mouse.</a:t>
            </a:r>
            <a:r>
              <a:rPr sz="1200" spc="-15" dirty="0">
                <a:solidFill>
                  <a:srgbClr val="292934"/>
                </a:solidFill>
                <a:latin typeface="Arial"/>
                <a:cs typeface="Arial"/>
              </a:rPr>
              <a:t> </a:t>
            </a:r>
            <a:r>
              <a:rPr sz="1200" dirty="0">
                <a:solidFill>
                  <a:srgbClr val="292934"/>
                </a:solidFill>
                <a:latin typeface="Arial"/>
                <a:cs typeface="Arial"/>
              </a:rPr>
              <a:t>Genome</a:t>
            </a:r>
            <a:r>
              <a:rPr sz="1200" spc="-25" dirty="0">
                <a:solidFill>
                  <a:srgbClr val="292934"/>
                </a:solidFill>
                <a:latin typeface="Arial"/>
                <a:cs typeface="Arial"/>
              </a:rPr>
              <a:t> </a:t>
            </a:r>
            <a:r>
              <a:rPr sz="1200" dirty="0">
                <a:solidFill>
                  <a:srgbClr val="292934"/>
                </a:solidFill>
                <a:latin typeface="Arial"/>
                <a:cs typeface="Arial"/>
              </a:rPr>
              <a:t>Res</a:t>
            </a:r>
            <a:r>
              <a:rPr sz="1200" spc="-25" dirty="0">
                <a:solidFill>
                  <a:srgbClr val="292934"/>
                </a:solidFill>
                <a:latin typeface="Arial"/>
                <a:cs typeface="Arial"/>
              </a:rPr>
              <a:t> </a:t>
            </a:r>
            <a:r>
              <a:rPr sz="1200" dirty="0">
                <a:solidFill>
                  <a:srgbClr val="292934"/>
                </a:solidFill>
                <a:latin typeface="Arial"/>
                <a:cs typeface="Arial"/>
              </a:rPr>
              <a:t>15:</a:t>
            </a:r>
            <a:r>
              <a:rPr sz="1200" spc="-15" dirty="0">
                <a:solidFill>
                  <a:srgbClr val="292934"/>
                </a:solidFill>
                <a:latin typeface="Arial"/>
                <a:cs typeface="Arial"/>
              </a:rPr>
              <a:t> </a:t>
            </a:r>
            <a:r>
              <a:rPr sz="1200" spc="-10" dirty="0">
                <a:solidFill>
                  <a:srgbClr val="292934"/>
                </a:solidFill>
                <a:latin typeface="Arial"/>
                <a:cs typeface="Arial"/>
              </a:rPr>
              <a:t>748-</a:t>
            </a:r>
            <a:r>
              <a:rPr sz="1200" spc="-20" dirty="0">
                <a:solidFill>
                  <a:srgbClr val="292934"/>
                </a:solidFill>
                <a:latin typeface="Arial"/>
                <a:cs typeface="Arial"/>
              </a:rPr>
              <a:t>754.</a:t>
            </a:r>
            <a:endParaRPr sz="1200" dirty="0">
              <a:latin typeface="Arial"/>
              <a:cs typeface="Arial"/>
            </a:endParaRPr>
          </a:p>
          <a:p>
            <a:pPr marR="5080" algn="r">
              <a:lnSpc>
                <a:spcPts val="1415"/>
              </a:lnSpc>
            </a:pPr>
            <a:r>
              <a:rPr sz="1200" dirty="0">
                <a:solidFill>
                  <a:srgbClr val="292934"/>
                </a:solidFill>
                <a:latin typeface="Arial"/>
                <a:cs typeface="Arial"/>
              </a:rPr>
              <a:t>Fig.</a:t>
            </a:r>
            <a:r>
              <a:rPr sz="1200" spc="-25" dirty="0">
                <a:solidFill>
                  <a:srgbClr val="292934"/>
                </a:solidFill>
                <a:latin typeface="Arial"/>
                <a:cs typeface="Arial"/>
              </a:rPr>
              <a:t> </a:t>
            </a:r>
            <a:r>
              <a:rPr sz="1200" dirty="0">
                <a:solidFill>
                  <a:srgbClr val="292934"/>
                </a:solidFill>
                <a:latin typeface="Arial"/>
                <a:cs typeface="Arial"/>
              </a:rPr>
              <a:t>2:</a:t>
            </a:r>
            <a:r>
              <a:rPr sz="1200" spc="-20" dirty="0">
                <a:solidFill>
                  <a:srgbClr val="292934"/>
                </a:solidFill>
                <a:latin typeface="Arial"/>
                <a:cs typeface="Arial"/>
              </a:rPr>
              <a:t> </a:t>
            </a:r>
            <a:r>
              <a:rPr sz="1200" dirty="0">
                <a:solidFill>
                  <a:srgbClr val="292934"/>
                </a:solidFill>
                <a:latin typeface="Arial"/>
                <a:cs typeface="Arial"/>
              </a:rPr>
              <a:t>M.</a:t>
            </a:r>
            <a:r>
              <a:rPr sz="1200" spc="-20" dirty="0">
                <a:solidFill>
                  <a:srgbClr val="292934"/>
                </a:solidFill>
                <a:latin typeface="Arial"/>
                <a:cs typeface="Arial"/>
              </a:rPr>
              <a:t> </a:t>
            </a:r>
            <a:r>
              <a:rPr sz="1200" dirty="0">
                <a:solidFill>
                  <a:srgbClr val="292934"/>
                </a:solidFill>
                <a:latin typeface="Arial"/>
                <a:cs typeface="Arial"/>
              </a:rPr>
              <a:t>Krzwinski,</a:t>
            </a:r>
            <a:r>
              <a:rPr sz="1200" spc="-20" dirty="0">
                <a:solidFill>
                  <a:srgbClr val="292934"/>
                </a:solidFill>
                <a:latin typeface="Arial"/>
                <a:cs typeface="Arial"/>
              </a:rPr>
              <a:t> </a:t>
            </a:r>
            <a:r>
              <a:rPr sz="1200" dirty="0">
                <a:solidFill>
                  <a:srgbClr val="292934"/>
                </a:solidFill>
                <a:latin typeface="Arial"/>
                <a:cs typeface="Arial"/>
              </a:rPr>
              <a:t>behind</a:t>
            </a:r>
            <a:r>
              <a:rPr sz="1200" spc="-30" dirty="0">
                <a:solidFill>
                  <a:srgbClr val="292934"/>
                </a:solidFill>
                <a:latin typeface="Arial"/>
                <a:cs typeface="Arial"/>
              </a:rPr>
              <a:t> </a:t>
            </a:r>
            <a:r>
              <a:rPr sz="1200" dirty="0">
                <a:solidFill>
                  <a:srgbClr val="292934"/>
                </a:solidFill>
                <a:latin typeface="Arial"/>
                <a:cs typeface="Arial"/>
              </a:rPr>
              <a:t>every</a:t>
            </a:r>
            <a:r>
              <a:rPr sz="1200" spc="-25" dirty="0">
                <a:solidFill>
                  <a:srgbClr val="292934"/>
                </a:solidFill>
                <a:latin typeface="Arial"/>
                <a:cs typeface="Arial"/>
              </a:rPr>
              <a:t> </a:t>
            </a:r>
            <a:r>
              <a:rPr sz="1200" dirty="0">
                <a:solidFill>
                  <a:srgbClr val="292934"/>
                </a:solidFill>
                <a:latin typeface="Arial"/>
                <a:cs typeface="Arial"/>
              </a:rPr>
              <a:t>great</a:t>
            </a:r>
            <a:r>
              <a:rPr sz="1200" spc="-25" dirty="0">
                <a:solidFill>
                  <a:srgbClr val="292934"/>
                </a:solidFill>
                <a:latin typeface="Arial"/>
                <a:cs typeface="Arial"/>
              </a:rPr>
              <a:t> </a:t>
            </a:r>
            <a:r>
              <a:rPr sz="1200" dirty="0">
                <a:solidFill>
                  <a:srgbClr val="292934"/>
                </a:solidFill>
                <a:latin typeface="Arial"/>
                <a:cs typeface="Arial"/>
              </a:rPr>
              <a:t>visualization</a:t>
            </a:r>
            <a:r>
              <a:rPr sz="1200" spc="-30" dirty="0">
                <a:solidFill>
                  <a:srgbClr val="292934"/>
                </a:solidFill>
                <a:latin typeface="Arial"/>
                <a:cs typeface="Arial"/>
              </a:rPr>
              <a:t> </a:t>
            </a:r>
            <a:r>
              <a:rPr sz="1200" dirty="0">
                <a:solidFill>
                  <a:srgbClr val="292934"/>
                </a:solidFill>
                <a:latin typeface="Arial"/>
                <a:cs typeface="Arial"/>
              </a:rPr>
              <a:t>is</a:t>
            </a:r>
            <a:r>
              <a:rPr sz="1200" spc="-25" dirty="0">
                <a:solidFill>
                  <a:srgbClr val="292934"/>
                </a:solidFill>
                <a:latin typeface="Arial"/>
                <a:cs typeface="Arial"/>
              </a:rPr>
              <a:t> </a:t>
            </a:r>
            <a:r>
              <a:rPr sz="1200" dirty="0">
                <a:solidFill>
                  <a:srgbClr val="292934"/>
                </a:solidFill>
                <a:latin typeface="Arial"/>
                <a:cs typeface="Arial"/>
              </a:rPr>
              <a:t>a</a:t>
            </a:r>
            <a:r>
              <a:rPr sz="1200" spc="-30" dirty="0">
                <a:solidFill>
                  <a:srgbClr val="292934"/>
                </a:solidFill>
                <a:latin typeface="Arial"/>
                <a:cs typeface="Arial"/>
              </a:rPr>
              <a:t> </a:t>
            </a:r>
            <a:r>
              <a:rPr sz="1200" dirty="0">
                <a:solidFill>
                  <a:srgbClr val="292934"/>
                </a:solidFill>
                <a:latin typeface="Arial"/>
                <a:cs typeface="Arial"/>
              </a:rPr>
              <a:t>design</a:t>
            </a:r>
            <a:r>
              <a:rPr sz="1200" spc="-30" dirty="0">
                <a:solidFill>
                  <a:srgbClr val="292934"/>
                </a:solidFill>
                <a:latin typeface="Arial"/>
                <a:cs typeface="Arial"/>
              </a:rPr>
              <a:t> </a:t>
            </a:r>
            <a:r>
              <a:rPr sz="1200" dirty="0">
                <a:solidFill>
                  <a:srgbClr val="292934"/>
                </a:solidFill>
                <a:latin typeface="Arial"/>
                <a:cs typeface="Arial"/>
              </a:rPr>
              <a:t>principle,</a:t>
            </a:r>
            <a:r>
              <a:rPr sz="1200" spc="-20" dirty="0">
                <a:solidFill>
                  <a:srgbClr val="292934"/>
                </a:solidFill>
                <a:latin typeface="Arial"/>
                <a:cs typeface="Arial"/>
              </a:rPr>
              <a:t> 2012</a:t>
            </a:r>
            <a:endParaRPr sz="1200" dirty="0">
              <a:latin typeface="Arial"/>
              <a:cs typeface="Arial"/>
            </a:endParaRPr>
          </a:p>
        </p:txBody>
      </p:sp>
      <p:sp>
        <p:nvSpPr>
          <p:cNvPr id="8" name="Title 1">
            <a:extLst>
              <a:ext uri="{FF2B5EF4-FFF2-40B4-BE49-F238E27FC236}">
                <a16:creationId xmlns:a16="http://schemas.microsoft.com/office/drawing/2014/main" id="{AF07A1F6-6FBC-2CE8-CE29-1987D3A71770}"/>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95" dirty="0"/>
              <a:t>Principle</a:t>
            </a:r>
            <a:r>
              <a:rPr lang="en-US" spc="-190" dirty="0"/>
              <a:t> </a:t>
            </a:r>
            <a:r>
              <a:rPr lang="en-US" spc="-55" dirty="0"/>
              <a:t>2:</a:t>
            </a:r>
            <a:r>
              <a:rPr lang="en-US" spc="-190" dirty="0"/>
              <a:t> </a:t>
            </a:r>
            <a:r>
              <a:rPr lang="en-US" spc="-100" dirty="0"/>
              <a:t>consistency</a:t>
            </a:r>
            <a:endParaRPr lang="en-US" b="1" dirty="0"/>
          </a:p>
        </p:txBody>
      </p:sp>
      <p:pic>
        <p:nvPicPr>
          <p:cNvPr id="12" name="Picture 11" descr="A diagram of a spacing variation&#10;&#10;Description automatically generated">
            <a:extLst>
              <a:ext uri="{FF2B5EF4-FFF2-40B4-BE49-F238E27FC236}">
                <a16:creationId xmlns:a16="http://schemas.microsoft.com/office/drawing/2014/main" id="{D064E4AB-1A88-CF98-ECF8-614D8C526252}"/>
              </a:ext>
            </a:extLst>
          </p:cNvPr>
          <p:cNvPicPr>
            <a:picLocks noChangeAspect="1"/>
          </p:cNvPicPr>
          <p:nvPr/>
        </p:nvPicPr>
        <p:blipFill>
          <a:blip r:embed="rId3"/>
          <a:stretch>
            <a:fillRect/>
          </a:stretch>
        </p:blipFill>
        <p:spPr>
          <a:xfrm>
            <a:off x="3860800" y="2314737"/>
            <a:ext cx="4038600" cy="3717939"/>
          </a:xfrm>
          <a:prstGeom prst="rect">
            <a:avLst/>
          </a:prstGeom>
        </p:spPr>
      </p:pic>
      <p:pic>
        <p:nvPicPr>
          <p:cNvPr id="14" name="Picture 13" descr="A diagram of a variety of lines&#10;&#10;Description automatically generated">
            <a:extLst>
              <a:ext uri="{FF2B5EF4-FFF2-40B4-BE49-F238E27FC236}">
                <a16:creationId xmlns:a16="http://schemas.microsoft.com/office/drawing/2014/main" id="{B6576AD8-4DF8-0E56-4D06-82EDE5021CFD}"/>
              </a:ext>
            </a:extLst>
          </p:cNvPr>
          <p:cNvPicPr>
            <a:picLocks noChangeAspect="1"/>
          </p:cNvPicPr>
          <p:nvPr/>
        </p:nvPicPr>
        <p:blipFill>
          <a:blip r:embed="rId4"/>
          <a:stretch>
            <a:fillRect/>
          </a:stretch>
        </p:blipFill>
        <p:spPr>
          <a:xfrm>
            <a:off x="7903971" y="2424884"/>
            <a:ext cx="4035110" cy="37179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638678" y="2785791"/>
            <a:ext cx="2112010" cy="1277273"/>
          </a:xfrm>
          <a:prstGeom prst="rect">
            <a:avLst/>
          </a:prstGeom>
        </p:spPr>
        <p:txBody>
          <a:bodyPr vert="horz" wrap="square" lIns="0" tIns="167640" rIns="0" bIns="0" rtlCol="0">
            <a:spAutoFit/>
          </a:bodyPr>
          <a:lstStyle>
            <a:defPPr>
              <a:defRPr lang="en-US"/>
            </a:defPPr>
            <a:lvl1pPr marL="194310" indent="-181610">
              <a:spcBef>
                <a:spcPts val="1320"/>
              </a:spcBef>
              <a:buClr>
                <a:schemeClr val="tx1">
                  <a:lumMod val="75000"/>
                  <a:lumOff val="25000"/>
                </a:schemeClr>
              </a:buClr>
              <a:buSzPct val="83333"/>
              <a:buChar char="•"/>
              <a:tabLst>
                <a:tab pos="194310" algn="l"/>
              </a:tabLst>
              <a:defRPr sz="2400">
                <a:solidFill>
                  <a:schemeClr val="tx1">
                    <a:lumMod val="75000"/>
                    <a:lumOff val="25000"/>
                  </a:schemeClr>
                </a:solidFill>
                <a:cs typeface="Arial"/>
              </a:defRPr>
            </a:lvl1pPr>
          </a:lstStyle>
          <a:p>
            <a:r>
              <a:rPr dirty="0"/>
              <a:t>“Above all else, show the data.”</a:t>
            </a:r>
          </a:p>
        </p:txBody>
      </p:sp>
      <p:grpSp>
        <p:nvGrpSpPr>
          <p:cNvPr id="4" name="object 4"/>
          <p:cNvGrpSpPr/>
          <p:nvPr/>
        </p:nvGrpSpPr>
        <p:grpSpPr>
          <a:xfrm>
            <a:off x="6441314" y="863091"/>
            <a:ext cx="4593590" cy="5745480"/>
            <a:chOff x="4279391" y="850391"/>
            <a:chExt cx="4593590" cy="5745480"/>
          </a:xfrm>
        </p:grpSpPr>
        <p:pic>
          <p:nvPicPr>
            <p:cNvPr id="5" name="object 5"/>
            <p:cNvPicPr/>
            <p:nvPr/>
          </p:nvPicPr>
          <p:blipFill>
            <a:blip r:embed="rId3" cstate="print"/>
            <a:stretch>
              <a:fillRect/>
            </a:stretch>
          </p:blipFill>
          <p:spPr>
            <a:xfrm>
              <a:off x="4279391" y="850391"/>
              <a:ext cx="4593336" cy="5745480"/>
            </a:xfrm>
            <a:prstGeom prst="rect">
              <a:avLst/>
            </a:prstGeom>
          </p:spPr>
        </p:pic>
        <p:pic>
          <p:nvPicPr>
            <p:cNvPr id="6" name="object 6"/>
            <p:cNvPicPr/>
            <p:nvPr/>
          </p:nvPicPr>
          <p:blipFill>
            <a:blip r:embed="rId4" cstate="print"/>
            <a:stretch>
              <a:fillRect/>
            </a:stretch>
          </p:blipFill>
          <p:spPr>
            <a:xfrm>
              <a:off x="4343399" y="914400"/>
              <a:ext cx="4412162" cy="5562600"/>
            </a:xfrm>
            <a:prstGeom prst="rect">
              <a:avLst/>
            </a:prstGeom>
          </p:spPr>
        </p:pic>
        <p:sp>
          <p:nvSpPr>
            <p:cNvPr id="7" name="object 7"/>
            <p:cNvSpPr/>
            <p:nvPr/>
          </p:nvSpPr>
          <p:spPr>
            <a:xfrm>
              <a:off x="4324350" y="895350"/>
              <a:ext cx="4450715" cy="5600700"/>
            </a:xfrm>
            <a:custGeom>
              <a:avLst/>
              <a:gdLst/>
              <a:ahLst/>
              <a:cxnLst/>
              <a:rect l="l" t="t" r="r" b="b"/>
              <a:pathLst>
                <a:path w="4450715" h="5600700">
                  <a:moveTo>
                    <a:pt x="0" y="0"/>
                  </a:moveTo>
                  <a:lnTo>
                    <a:pt x="4450263" y="0"/>
                  </a:lnTo>
                  <a:lnTo>
                    <a:pt x="4450263" y="5600700"/>
                  </a:lnTo>
                  <a:lnTo>
                    <a:pt x="0" y="5600700"/>
                  </a:lnTo>
                  <a:lnTo>
                    <a:pt x="0" y="0"/>
                  </a:lnTo>
                  <a:close/>
                </a:path>
              </a:pathLst>
            </a:custGeom>
            <a:ln w="38100">
              <a:solidFill>
                <a:srgbClr val="000000"/>
              </a:solidFill>
            </a:ln>
          </p:spPr>
          <p:txBody>
            <a:bodyPr wrap="square" lIns="0" tIns="0" rIns="0" bIns="0" rtlCol="0"/>
            <a:lstStyle/>
            <a:p>
              <a:endParaRPr/>
            </a:p>
          </p:txBody>
        </p:sp>
      </p:grpSp>
      <p:sp>
        <p:nvSpPr>
          <p:cNvPr id="8" name="Title 1">
            <a:extLst>
              <a:ext uri="{FF2B5EF4-FFF2-40B4-BE49-F238E27FC236}">
                <a16:creationId xmlns:a16="http://schemas.microsoft.com/office/drawing/2014/main" id="{541E6753-8C46-73C4-883D-1B500D8D423D}"/>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Tufte, 1983</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504309" y="1650956"/>
            <a:ext cx="2272030" cy="495934"/>
          </a:xfrm>
          <a:prstGeom prst="rect">
            <a:avLst/>
          </a:prstGeom>
        </p:spPr>
        <p:txBody>
          <a:bodyPr vert="horz" wrap="square" lIns="0" tIns="17145" rIns="0" bIns="0" rtlCol="0">
            <a:spAutoFit/>
          </a:bodyPr>
          <a:lstStyle/>
          <a:p>
            <a:pPr marL="12700">
              <a:spcBef>
                <a:spcPts val="135"/>
              </a:spcBef>
            </a:pPr>
            <a:r>
              <a:rPr sz="3050" spc="-150" dirty="0">
                <a:latin typeface="Times New Roman"/>
                <a:cs typeface="Times New Roman"/>
              </a:rPr>
              <a:t>Data-</a:t>
            </a:r>
            <a:r>
              <a:rPr sz="3050" spc="-120" dirty="0">
                <a:latin typeface="Times New Roman"/>
                <a:cs typeface="Times New Roman"/>
              </a:rPr>
              <a:t>ink</a:t>
            </a:r>
            <a:r>
              <a:rPr sz="3050" spc="-60" dirty="0">
                <a:latin typeface="Times New Roman"/>
                <a:cs typeface="Times New Roman"/>
              </a:rPr>
              <a:t> </a:t>
            </a:r>
            <a:r>
              <a:rPr sz="3050" spc="-110" dirty="0">
                <a:latin typeface="Times New Roman"/>
                <a:cs typeface="Times New Roman"/>
              </a:rPr>
              <a:t>ratio</a:t>
            </a:r>
            <a:r>
              <a:rPr sz="3050" spc="-45" dirty="0">
                <a:latin typeface="Times New Roman"/>
                <a:cs typeface="Times New Roman"/>
              </a:rPr>
              <a:t> </a:t>
            </a:r>
            <a:r>
              <a:rPr sz="3050" spc="-50" dirty="0">
                <a:latin typeface="Times New Roman"/>
                <a:cs typeface="Times New Roman"/>
              </a:rPr>
              <a:t>=</a:t>
            </a:r>
            <a:endParaRPr sz="3050">
              <a:latin typeface="Times New Roman"/>
              <a:cs typeface="Times New Roman"/>
            </a:endParaRPr>
          </a:p>
        </p:txBody>
      </p:sp>
      <p:sp>
        <p:nvSpPr>
          <p:cNvPr id="4" name="object 4"/>
          <p:cNvSpPr txBox="1"/>
          <p:nvPr/>
        </p:nvSpPr>
        <p:spPr>
          <a:xfrm>
            <a:off x="7697678" y="1415257"/>
            <a:ext cx="1252855" cy="495934"/>
          </a:xfrm>
          <a:prstGeom prst="rect">
            <a:avLst/>
          </a:prstGeom>
        </p:spPr>
        <p:txBody>
          <a:bodyPr vert="horz" wrap="square" lIns="0" tIns="17145" rIns="0" bIns="0" rtlCol="0">
            <a:spAutoFit/>
          </a:bodyPr>
          <a:lstStyle/>
          <a:p>
            <a:pPr marL="12700">
              <a:spcBef>
                <a:spcPts val="135"/>
              </a:spcBef>
            </a:pPr>
            <a:r>
              <a:rPr sz="3050" spc="-150" dirty="0">
                <a:latin typeface="Times New Roman"/>
                <a:cs typeface="Times New Roman"/>
              </a:rPr>
              <a:t>Data-</a:t>
            </a:r>
            <a:r>
              <a:rPr sz="3050" spc="-90" dirty="0">
                <a:latin typeface="Times New Roman"/>
                <a:cs typeface="Times New Roman"/>
              </a:rPr>
              <a:t>ink</a:t>
            </a:r>
            <a:endParaRPr sz="3050">
              <a:latin typeface="Times New Roman"/>
              <a:cs typeface="Times New Roman"/>
            </a:endParaRPr>
          </a:p>
        </p:txBody>
      </p:sp>
      <p:sp>
        <p:nvSpPr>
          <p:cNvPr id="5" name="object 5"/>
          <p:cNvSpPr txBox="1"/>
          <p:nvPr/>
        </p:nvSpPr>
        <p:spPr>
          <a:xfrm>
            <a:off x="5920405" y="1963181"/>
            <a:ext cx="4820285" cy="495934"/>
          </a:xfrm>
          <a:prstGeom prst="rect">
            <a:avLst/>
          </a:prstGeom>
        </p:spPr>
        <p:txBody>
          <a:bodyPr vert="horz" wrap="square" lIns="0" tIns="17145" rIns="0" bIns="0" rtlCol="0">
            <a:spAutoFit/>
          </a:bodyPr>
          <a:lstStyle/>
          <a:p>
            <a:pPr marL="12700">
              <a:spcBef>
                <a:spcPts val="135"/>
              </a:spcBef>
            </a:pPr>
            <a:r>
              <a:rPr sz="3050" spc="-130" dirty="0">
                <a:latin typeface="Times New Roman"/>
                <a:cs typeface="Times New Roman"/>
              </a:rPr>
              <a:t>Total</a:t>
            </a:r>
            <a:r>
              <a:rPr sz="3050" spc="-80" dirty="0">
                <a:latin typeface="Times New Roman"/>
                <a:cs typeface="Times New Roman"/>
              </a:rPr>
              <a:t> </a:t>
            </a:r>
            <a:r>
              <a:rPr sz="3050" spc="-120" dirty="0">
                <a:latin typeface="Times New Roman"/>
                <a:cs typeface="Times New Roman"/>
              </a:rPr>
              <a:t>ink</a:t>
            </a:r>
            <a:r>
              <a:rPr sz="3050" spc="-60" dirty="0">
                <a:latin typeface="Times New Roman"/>
                <a:cs typeface="Times New Roman"/>
              </a:rPr>
              <a:t> </a:t>
            </a:r>
            <a:r>
              <a:rPr sz="3050" spc="-135" dirty="0">
                <a:latin typeface="Times New Roman"/>
                <a:cs typeface="Times New Roman"/>
              </a:rPr>
              <a:t>used</a:t>
            </a:r>
            <a:r>
              <a:rPr sz="3050" spc="-65" dirty="0">
                <a:latin typeface="Times New Roman"/>
                <a:cs typeface="Times New Roman"/>
              </a:rPr>
              <a:t> </a:t>
            </a:r>
            <a:r>
              <a:rPr sz="3050" spc="-100" dirty="0">
                <a:latin typeface="Times New Roman"/>
                <a:cs typeface="Times New Roman"/>
              </a:rPr>
              <a:t>to</a:t>
            </a:r>
            <a:r>
              <a:rPr sz="3050" spc="-60" dirty="0">
                <a:latin typeface="Times New Roman"/>
                <a:cs typeface="Times New Roman"/>
              </a:rPr>
              <a:t> </a:t>
            </a:r>
            <a:r>
              <a:rPr sz="3050" spc="-110" dirty="0">
                <a:latin typeface="Times New Roman"/>
                <a:cs typeface="Times New Roman"/>
              </a:rPr>
              <a:t>print</a:t>
            </a:r>
            <a:r>
              <a:rPr sz="3050" spc="-70" dirty="0">
                <a:latin typeface="Times New Roman"/>
                <a:cs typeface="Times New Roman"/>
              </a:rPr>
              <a:t> </a:t>
            </a:r>
            <a:r>
              <a:rPr sz="3050" spc="-120" dirty="0">
                <a:latin typeface="Times New Roman"/>
                <a:cs typeface="Times New Roman"/>
              </a:rPr>
              <a:t>the</a:t>
            </a:r>
            <a:r>
              <a:rPr sz="3050" spc="-75" dirty="0">
                <a:latin typeface="Times New Roman"/>
                <a:cs typeface="Times New Roman"/>
              </a:rPr>
              <a:t> </a:t>
            </a:r>
            <a:r>
              <a:rPr sz="3050" spc="-100" dirty="0">
                <a:latin typeface="Times New Roman"/>
                <a:cs typeface="Times New Roman"/>
              </a:rPr>
              <a:t>graphic</a:t>
            </a:r>
            <a:endParaRPr sz="3050">
              <a:latin typeface="Times New Roman"/>
              <a:cs typeface="Times New Roman"/>
            </a:endParaRPr>
          </a:p>
        </p:txBody>
      </p:sp>
      <p:sp>
        <p:nvSpPr>
          <p:cNvPr id="6" name="object 6"/>
          <p:cNvSpPr/>
          <p:nvPr/>
        </p:nvSpPr>
        <p:spPr>
          <a:xfrm>
            <a:off x="5907294" y="1971289"/>
            <a:ext cx="4838700" cy="0"/>
          </a:xfrm>
          <a:custGeom>
            <a:avLst/>
            <a:gdLst/>
            <a:ahLst/>
            <a:cxnLst/>
            <a:rect l="l" t="t" r="r" b="b"/>
            <a:pathLst>
              <a:path w="4838700">
                <a:moveTo>
                  <a:pt x="0" y="0"/>
                </a:moveTo>
                <a:lnTo>
                  <a:pt x="4838643" y="0"/>
                </a:lnTo>
              </a:path>
            </a:pathLst>
          </a:custGeom>
          <a:ln w="19386">
            <a:solidFill>
              <a:srgbClr val="000000"/>
            </a:solidFill>
          </a:ln>
        </p:spPr>
        <p:txBody>
          <a:bodyPr wrap="square" lIns="0" tIns="0" rIns="0" bIns="0" rtlCol="0"/>
          <a:lstStyle/>
          <a:p>
            <a:endParaRPr/>
          </a:p>
        </p:txBody>
      </p:sp>
      <p:sp>
        <p:nvSpPr>
          <p:cNvPr id="7" name="object 7"/>
          <p:cNvSpPr txBox="1"/>
          <p:nvPr/>
        </p:nvSpPr>
        <p:spPr>
          <a:xfrm>
            <a:off x="5560861" y="3256409"/>
            <a:ext cx="6401435" cy="2581604"/>
          </a:xfrm>
          <a:prstGeom prst="rect">
            <a:avLst/>
          </a:prstGeom>
        </p:spPr>
        <p:txBody>
          <a:bodyPr vert="horz" wrap="square" lIns="0" tIns="11430" rIns="0" bIns="0" rtlCol="0">
            <a:spAutoFit/>
          </a:bodyPr>
          <a:lstStyle/>
          <a:p>
            <a:pPr marL="277495" marR="234950" indent="-265430">
              <a:lnSpc>
                <a:spcPct val="126099"/>
              </a:lnSpc>
              <a:spcBef>
                <a:spcPts val="90"/>
              </a:spcBef>
            </a:pPr>
            <a:r>
              <a:rPr sz="2950" spc="-150" dirty="0">
                <a:latin typeface="Times New Roman"/>
                <a:cs typeface="Times New Roman"/>
              </a:rPr>
              <a:t>=</a:t>
            </a:r>
            <a:r>
              <a:rPr sz="2950" spc="-40" dirty="0">
                <a:latin typeface="Times New Roman"/>
                <a:cs typeface="Times New Roman"/>
              </a:rPr>
              <a:t> </a:t>
            </a:r>
            <a:r>
              <a:rPr sz="2950" spc="-130" dirty="0">
                <a:latin typeface="Times New Roman"/>
                <a:cs typeface="Times New Roman"/>
              </a:rPr>
              <a:t>proportion</a:t>
            </a:r>
            <a:r>
              <a:rPr sz="2950" spc="-35" dirty="0">
                <a:latin typeface="Times New Roman"/>
                <a:cs typeface="Times New Roman"/>
              </a:rPr>
              <a:t> </a:t>
            </a:r>
            <a:r>
              <a:rPr sz="2950" spc="-125" dirty="0">
                <a:latin typeface="Times New Roman"/>
                <a:cs typeface="Times New Roman"/>
              </a:rPr>
              <a:t>of</a:t>
            </a:r>
            <a:r>
              <a:rPr sz="2950" spc="-60" dirty="0">
                <a:latin typeface="Times New Roman"/>
                <a:cs typeface="Times New Roman"/>
              </a:rPr>
              <a:t> </a:t>
            </a:r>
            <a:r>
              <a:rPr sz="2950" spc="-140" dirty="0">
                <a:latin typeface="Times New Roman"/>
                <a:cs typeface="Times New Roman"/>
              </a:rPr>
              <a:t>a</a:t>
            </a:r>
            <a:r>
              <a:rPr sz="2950" spc="-55" dirty="0">
                <a:latin typeface="Times New Roman"/>
                <a:cs typeface="Times New Roman"/>
              </a:rPr>
              <a:t> </a:t>
            </a:r>
            <a:r>
              <a:rPr sz="2950" spc="-130" dirty="0">
                <a:latin typeface="Times New Roman"/>
                <a:cs typeface="Times New Roman"/>
              </a:rPr>
              <a:t>graphic's</a:t>
            </a:r>
            <a:r>
              <a:rPr sz="2950" spc="-40" dirty="0">
                <a:latin typeface="Times New Roman"/>
                <a:cs typeface="Times New Roman"/>
              </a:rPr>
              <a:t> </a:t>
            </a:r>
            <a:r>
              <a:rPr sz="2950" spc="-120" dirty="0">
                <a:latin typeface="Times New Roman"/>
                <a:cs typeface="Times New Roman"/>
              </a:rPr>
              <a:t>ink</a:t>
            </a:r>
            <a:r>
              <a:rPr sz="2950" spc="-35" dirty="0">
                <a:latin typeface="Times New Roman"/>
                <a:cs typeface="Times New Roman"/>
              </a:rPr>
              <a:t> </a:t>
            </a:r>
            <a:r>
              <a:rPr sz="2950" spc="-140" dirty="0">
                <a:latin typeface="Times New Roman"/>
                <a:cs typeface="Times New Roman"/>
              </a:rPr>
              <a:t>devoted</a:t>
            </a:r>
            <a:r>
              <a:rPr sz="2950" spc="-35" dirty="0">
                <a:latin typeface="Times New Roman"/>
                <a:cs typeface="Times New Roman"/>
              </a:rPr>
              <a:t> </a:t>
            </a:r>
            <a:r>
              <a:rPr sz="2950" spc="-105" dirty="0">
                <a:latin typeface="Times New Roman"/>
                <a:cs typeface="Times New Roman"/>
              </a:rPr>
              <a:t>to</a:t>
            </a:r>
            <a:r>
              <a:rPr sz="2950" spc="-35" dirty="0">
                <a:latin typeface="Times New Roman"/>
                <a:cs typeface="Times New Roman"/>
              </a:rPr>
              <a:t> </a:t>
            </a:r>
            <a:r>
              <a:rPr sz="2950" spc="-55" dirty="0">
                <a:latin typeface="Times New Roman"/>
                <a:cs typeface="Times New Roman"/>
              </a:rPr>
              <a:t>the </a:t>
            </a:r>
            <a:r>
              <a:rPr sz="2950" spc="-140" dirty="0">
                <a:latin typeface="Times New Roman"/>
                <a:cs typeface="Times New Roman"/>
              </a:rPr>
              <a:t>non-redundant</a:t>
            </a:r>
            <a:r>
              <a:rPr sz="2950" spc="-10" dirty="0">
                <a:latin typeface="Times New Roman"/>
                <a:cs typeface="Times New Roman"/>
              </a:rPr>
              <a:t> </a:t>
            </a:r>
            <a:r>
              <a:rPr sz="2950" spc="-125" dirty="0">
                <a:latin typeface="Times New Roman"/>
                <a:cs typeface="Times New Roman"/>
              </a:rPr>
              <a:t>display</a:t>
            </a:r>
            <a:r>
              <a:rPr sz="2950" spc="10" dirty="0">
                <a:latin typeface="Times New Roman"/>
                <a:cs typeface="Times New Roman"/>
              </a:rPr>
              <a:t> </a:t>
            </a:r>
            <a:r>
              <a:rPr sz="2950" spc="-125" dirty="0">
                <a:latin typeface="Times New Roman"/>
                <a:cs typeface="Times New Roman"/>
              </a:rPr>
              <a:t>of</a:t>
            </a:r>
            <a:r>
              <a:rPr sz="2950" spc="-20" dirty="0">
                <a:latin typeface="Times New Roman"/>
                <a:cs typeface="Times New Roman"/>
              </a:rPr>
              <a:t> </a:t>
            </a:r>
            <a:r>
              <a:rPr sz="2950" spc="-135" dirty="0">
                <a:latin typeface="Times New Roman"/>
                <a:cs typeface="Times New Roman"/>
              </a:rPr>
              <a:t>data-</a:t>
            </a:r>
            <a:r>
              <a:rPr sz="2950" spc="-45" dirty="0">
                <a:latin typeface="Times New Roman"/>
                <a:cs typeface="Times New Roman"/>
              </a:rPr>
              <a:t>information</a:t>
            </a:r>
            <a:endParaRPr sz="2950">
              <a:latin typeface="Times New Roman"/>
              <a:cs typeface="Times New Roman"/>
            </a:endParaRPr>
          </a:p>
          <a:p>
            <a:pPr>
              <a:lnSpc>
                <a:spcPct val="100000"/>
              </a:lnSpc>
            </a:pPr>
            <a:endParaRPr sz="2950">
              <a:latin typeface="Times New Roman"/>
              <a:cs typeface="Times New Roman"/>
            </a:endParaRPr>
          </a:p>
          <a:p>
            <a:pPr>
              <a:spcBef>
                <a:spcPts val="459"/>
              </a:spcBef>
            </a:pPr>
            <a:endParaRPr sz="2950">
              <a:latin typeface="Times New Roman"/>
              <a:cs typeface="Times New Roman"/>
            </a:endParaRPr>
          </a:p>
          <a:p>
            <a:pPr marL="12700">
              <a:spcBef>
                <a:spcPts val="5"/>
              </a:spcBef>
            </a:pPr>
            <a:r>
              <a:rPr sz="2950" spc="-150" dirty="0">
                <a:latin typeface="Times New Roman"/>
                <a:cs typeface="Times New Roman"/>
              </a:rPr>
              <a:t>=</a:t>
            </a:r>
            <a:r>
              <a:rPr sz="2950" spc="-60" dirty="0">
                <a:latin typeface="Times New Roman"/>
                <a:cs typeface="Times New Roman"/>
              </a:rPr>
              <a:t> </a:t>
            </a:r>
            <a:r>
              <a:rPr sz="2950" spc="-140" dirty="0">
                <a:latin typeface="Times New Roman"/>
                <a:cs typeface="Times New Roman"/>
              </a:rPr>
              <a:t>1</a:t>
            </a:r>
            <a:r>
              <a:rPr sz="2950" spc="-55" dirty="0">
                <a:latin typeface="Times New Roman"/>
                <a:cs typeface="Times New Roman"/>
              </a:rPr>
              <a:t> </a:t>
            </a:r>
            <a:r>
              <a:rPr sz="2950" dirty="0">
                <a:latin typeface="Times New Roman"/>
                <a:cs typeface="Times New Roman"/>
              </a:rPr>
              <a:t>-</a:t>
            </a:r>
            <a:r>
              <a:rPr sz="2950" spc="-70" dirty="0">
                <a:latin typeface="Times New Roman"/>
                <a:cs typeface="Times New Roman"/>
              </a:rPr>
              <a:t> </a:t>
            </a:r>
            <a:r>
              <a:rPr sz="2950" spc="-130" dirty="0">
                <a:latin typeface="Times New Roman"/>
                <a:cs typeface="Times New Roman"/>
              </a:rPr>
              <a:t>proportion</a:t>
            </a:r>
            <a:r>
              <a:rPr sz="2950" spc="-55" dirty="0">
                <a:latin typeface="Times New Roman"/>
                <a:cs typeface="Times New Roman"/>
              </a:rPr>
              <a:t> </a:t>
            </a:r>
            <a:r>
              <a:rPr sz="2950" spc="-120" dirty="0">
                <a:latin typeface="Times New Roman"/>
                <a:cs typeface="Times New Roman"/>
              </a:rPr>
              <a:t>of</a:t>
            </a:r>
            <a:r>
              <a:rPr sz="2950" spc="-70" dirty="0">
                <a:latin typeface="Times New Roman"/>
                <a:cs typeface="Times New Roman"/>
              </a:rPr>
              <a:t> </a:t>
            </a:r>
            <a:r>
              <a:rPr sz="2950" spc="-140" dirty="0">
                <a:latin typeface="Times New Roman"/>
                <a:cs typeface="Times New Roman"/>
              </a:rPr>
              <a:t>a</a:t>
            </a:r>
            <a:r>
              <a:rPr sz="2950" spc="-75" dirty="0">
                <a:latin typeface="Times New Roman"/>
                <a:cs typeface="Times New Roman"/>
              </a:rPr>
              <a:t> </a:t>
            </a:r>
            <a:r>
              <a:rPr sz="2950" spc="-135" dirty="0">
                <a:latin typeface="Times New Roman"/>
                <a:cs typeface="Times New Roman"/>
              </a:rPr>
              <a:t>graphic</a:t>
            </a:r>
            <a:r>
              <a:rPr sz="2950" spc="-75" dirty="0">
                <a:latin typeface="Times New Roman"/>
                <a:cs typeface="Times New Roman"/>
              </a:rPr>
              <a:t> </a:t>
            </a:r>
            <a:r>
              <a:rPr sz="2950" spc="-120" dirty="0">
                <a:latin typeface="Times New Roman"/>
                <a:cs typeface="Times New Roman"/>
              </a:rPr>
              <a:t>that</a:t>
            </a:r>
            <a:r>
              <a:rPr sz="2950" spc="-55" dirty="0">
                <a:latin typeface="Times New Roman"/>
                <a:cs typeface="Times New Roman"/>
              </a:rPr>
              <a:t> </a:t>
            </a:r>
            <a:r>
              <a:rPr sz="2950" spc="-150" dirty="0">
                <a:latin typeface="Times New Roman"/>
                <a:cs typeface="Times New Roman"/>
              </a:rPr>
              <a:t>can</a:t>
            </a:r>
            <a:r>
              <a:rPr sz="2950" spc="-55" dirty="0">
                <a:latin typeface="Times New Roman"/>
                <a:cs typeface="Times New Roman"/>
              </a:rPr>
              <a:t> </a:t>
            </a:r>
            <a:r>
              <a:rPr sz="2950" spc="-140" dirty="0">
                <a:latin typeface="Times New Roman"/>
                <a:cs typeface="Times New Roman"/>
              </a:rPr>
              <a:t>be</a:t>
            </a:r>
            <a:r>
              <a:rPr sz="2950" spc="-75" dirty="0">
                <a:latin typeface="Times New Roman"/>
                <a:cs typeface="Times New Roman"/>
              </a:rPr>
              <a:t> </a:t>
            </a:r>
            <a:r>
              <a:rPr sz="2950" spc="-85" dirty="0">
                <a:latin typeface="Times New Roman"/>
                <a:cs typeface="Times New Roman"/>
              </a:rPr>
              <a:t>erased</a:t>
            </a:r>
            <a:endParaRPr sz="2950">
              <a:latin typeface="Times New Roman"/>
              <a:cs typeface="Times New Roman"/>
            </a:endParaRPr>
          </a:p>
        </p:txBody>
      </p:sp>
      <p:sp>
        <p:nvSpPr>
          <p:cNvPr id="11" name="Title 1">
            <a:extLst>
              <a:ext uri="{FF2B5EF4-FFF2-40B4-BE49-F238E27FC236}">
                <a16:creationId xmlns:a16="http://schemas.microsoft.com/office/drawing/2014/main" id="{6ACAD2D8-2E2F-3D82-3172-1FFA72FB02D5}"/>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110" dirty="0"/>
              <a:t>Tufte,</a:t>
            </a:r>
            <a:r>
              <a:rPr lang="en-US" spc="-200" dirty="0"/>
              <a:t> </a:t>
            </a:r>
            <a:r>
              <a:rPr lang="en-US" spc="-90" dirty="0"/>
              <a:t>1983</a:t>
            </a:r>
            <a:endParaRPr lang="en-US"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3527425" y="2239820"/>
            <a:ext cx="3455717" cy="2875047"/>
            <a:chOff x="1444625" y="1718180"/>
            <a:chExt cx="5985510" cy="4457700"/>
          </a:xfrm>
        </p:grpSpPr>
        <p:pic>
          <p:nvPicPr>
            <p:cNvPr id="4" name="object 4"/>
            <p:cNvPicPr/>
            <p:nvPr/>
          </p:nvPicPr>
          <p:blipFill>
            <a:blip r:embed="rId2" cstate="print"/>
            <a:stretch>
              <a:fillRect/>
            </a:stretch>
          </p:blipFill>
          <p:spPr>
            <a:xfrm>
              <a:off x="1447799" y="1721356"/>
              <a:ext cx="5979076" cy="4450843"/>
            </a:xfrm>
            <a:prstGeom prst="rect">
              <a:avLst/>
            </a:prstGeom>
          </p:spPr>
        </p:pic>
        <p:pic>
          <p:nvPicPr>
            <p:cNvPr id="5" name="object 5"/>
            <p:cNvPicPr/>
            <p:nvPr/>
          </p:nvPicPr>
          <p:blipFill>
            <a:blip r:embed="rId3" cstate="print"/>
            <a:stretch>
              <a:fillRect/>
            </a:stretch>
          </p:blipFill>
          <p:spPr>
            <a:xfrm>
              <a:off x="1444625" y="1718180"/>
              <a:ext cx="5985427" cy="4457194"/>
            </a:xfrm>
            <a:prstGeom prst="rect">
              <a:avLst/>
            </a:prstGeom>
          </p:spPr>
        </p:pic>
        <p:sp>
          <p:nvSpPr>
            <p:cNvPr id="6" name="object 6"/>
            <p:cNvSpPr/>
            <p:nvPr/>
          </p:nvSpPr>
          <p:spPr>
            <a:xfrm>
              <a:off x="1453685" y="1719769"/>
              <a:ext cx="5967730" cy="4454525"/>
            </a:xfrm>
            <a:custGeom>
              <a:avLst/>
              <a:gdLst/>
              <a:ahLst/>
              <a:cxnLst/>
              <a:rect l="l" t="t" r="r" b="b"/>
              <a:pathLst>
                <a:path w="5967730" h="4454525">
                  <a:moveTo>
                    <a:pt x="0" y="0"/>
                  </a:moveTo>
                  <a:lnTo>
                    <a:pt x="5967305" y="0"/>
                  </a:lnTo>
                  <a:lnTo>
                    <a:pt x="5967305" y="4454018"/>
                  </a:lnTo>
                  <a:lnTo>
                    <a:pt x="0" y="4454018"/>
                  </a:lnTo>
                  <a:lnTo>
                    <a:pt x="0" y="0"/>
                  </a:lnTo>
                  <a:close/>
                </a:path>
              </a:pathLst>
            </a:custGeom>
            <a:ln w="3175">
              <a:solidFill>
                <a:srgbClr val="292934"/>
              </a:solidFill>
            </a:ln>
          </p:spPr>
          <p:txBody>
            <a:bodyPr wrap="square" lIns="0" tIns="0" rIns="0" bIns="0" rtlCol="0"/>
            <a:lstStyle/>
            <a:p>
              <a:endParaRPr/>
            </a:p>
          </p:txBody>
        </p:sp>
      </p:grpSp>
      <p:sp>
        <p:nvSpPr>
          <p:cNvPr id="7" name="Title 1">
            <a:extLst>
              <a:ext uri="{FF2B5EF4-FFF2-40B4-BE49-F238E27FC236}">
                <a16:creationId xmlns:a16="http://schemas.microsoft.com/office/drawing/2014/main" id="{B73D3277-BD51-FD90-9A99-5D88C80B2996}"/>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110" dirty="0"/>
              <a:t>Tufte:</a:t>
            </a:r>
            <a:r>
              <a:rPr lang="en-US" spc="-185" dirty="0"/>
              <a:t> </a:t>
            </a:r>
            <a:r>
              <a:rPr lang="en-US" spc="-95" dirty="0"/>
              <a:t>maximize</a:t>
            </a:r>
            <a:r>
              <a:rPr lang="en-US" spc="-185" dirty="0"/>
              <a:t> </a:t>
            </a:r>
            <a:r>
              <a:rPr lang="en-US" spc="-70" dirty="0"/>
              <a:t>the</a:t>
            </a:r>
            <a:r>
              <a:rPr lang="en-US" spc="-185" dirty="0"/>
              <a:t> </a:t>
            </a:r>
            <a:r>
              <a:rPr lang="en-US" spc="-114" dirty="0"/>
              <a:t>data-</a:t>
            </a:r>
            <a:r>
              <a:rPr lang="en-US" spc="-75" dirty="0"/>
              <a:t>ink</a:t>
            </a:r>
            <a:r>
              <a:rPr lang="en-US" spc="-180" dirty="0"/>
              <a:t> </a:t>
            </a:r>
            <a:r>
              <a:rPr lang="en-US" spc="-70" dirty="0"/>
              <a:t>ratio</a:t>
            </a:r>
            <a:endParaRPr lang="en-US" b="1" dirty="0"/>
          </a:p>
        </p:txBody>
      </p:sp>
      <p:pic>
        <p:nvPicPr>
          <p:cNvPr id="1026" name="Picture 2">
            <a:extLst>
              <a:ext uri="{FF2B5EF4-FFF2-40B4-BE49-F238E27FC236}">
                <a16:creationId xmlns:a16="http://schemas.microsoft.com/office/drawing/2014/main" id="{038F98FE-9FD2-9F5F-6D3B-09804C2D04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070" y="2237607"/>
            <a:ext cx="3865014" cy="2877128"/>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a:extLst>
              <a:ext uri="{FF2B5EF4-FFF2-40B4-BE49-F238E27FC236}">
                <a16:creationId xmlns:a16="http://schemas.microsoft.com/office/drawing/2014/main" id="{63B144E0-FCD6-B879-7F4E-3F7D5B9D4BD5}"/>
              </a:ext>
            </a:extLst>
          </p:cNvPr>
          <p:cNvSpPr/>
          <p:nvPr/>
        </p:nvSpPr>
        <p:spPr>
          <a:xfrm>
            <a:off x="7137400" y="3676171"/>
            <a:ext cx="720670" cy="3624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876040" y="1473356"/>
            <a:ext cx="6449060" cy="2516073"/>
          </a:xfrm>
          <a:prstGeom prst="rect">
            <a:avLst/>
          </a:prstGeom>
        </p:spPr>
        <p:txBody>
          <a:bodyPr vert="horz" wrap="square" lIns="0" tIns="167640" rIns="0" bIns="0" rtlCol="0">
            <a:spAutoFit/>
          </a:bodyPr>
          <a:lstStyle>
            <a:defPPr>
              <a:defRPr lang="en-US"/>
            </a:defPPr>
            <a:lvl1pPr marL="194310" indent="-181610">
              <a:spcBef>
                <a:spcPts val="1320"/>
              </a:spcBef>
              <a:buClr>
                <a:schemeClr val="tx1">
                  <a:lumMod val="75000"/>
                  <a:lumOff val="25000"/>
                </a:schemeClr>
              </a:buClr>
              <a:buSzPct val="83333"/>
              <a:buChar char="•"/>
              <a:tabLst>
                <a:tab pos="194310" algn="l"/>
              </a:tabLst>
              <a:defRPr sz="2400">
                <a:solidFill>
                  <a:schemeClr val="tx1">
                    <a:lumMod val="75000"/>
                    <a:lumOff val="25000"/>
                  </a:schemeClr>
                </a:solidFill>
                <a:cs typeface="Arial"/>
              </a:defRPr>
            </a:lvl1pPr>
          </a:lstStyle>
          <a:p>
            <a:r>
              <a:rPr dirty="0"/>
              <a:t>What do you think of the data-ink ratio?</a:t>
            </a:r>
            <a:r>
              <a:rPr lang="en-US" dirty="0"/>
              <a:t> </a:t>
            </a:r>
          </a:p>
          <a:p>
            <a:r>
              <a:rPr lang="en-US" dirty="0"/>
              <a:t>Think of 3 specific </a:t>
            </a:r>
            <a:r>
              <a:rPr dirty="0"/>
              <a:t>ways to maximize i</a:t>
            </a:r>
            <a:r>
              <a:rPr lang="en-US" dirty="0"/>
              <a:t>t</a:t>
            </a:r>
          </a:p>
          <a:p>
            <a:r>
              <a:rPr lang="en-US" dirty="0"/>
              <a:t>Do you think there are limits or tradeoffs to this design approach?</a:t>
            </a:r>
          </a:p>
          <a:p>
            <a:endParaRPr dirty="0"/>
          </a:p>
        </p:txBody>
      </p:sp>
      <p:sp>
        <p:nvSpPr>
          <p:cNvPr id="5" name="Title 1">
            <a:extLst>
              <a:ext uri="{FF2B5EF4-FFF2-40B4-BE49-F238E27FC236}">
                <a16:creationId xmlns:a16="http://schemas.microsoft.com/office/drawing/2014/main" id="{C121EE90-B2A8-9319-EAB8-743EFF2D375A}"/>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85" dirty="0"/>
              <a:t>Discussion</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628981" y="733522"/>
            <a:ext cx="6399530" cy="1068070"/>
          </a:xfrm>
          <a:prstGeom prst="rect">
            <a:avLst/>
          </a:prstGeom>
        </p:spPr>
        <p:txBody>
          <a:bodyPr vert="horz" wrap="square" lIns="0" tIns="167640" rIns="0" bIns="0" rtlCol="0">
            <a:spAutoFit/>
          </a:bodyPr>
          <a:lstStyle>
            <a:defPPr>
              <a:defRPr lang="en-US"/>
            </a:defPPr>
            <a:lvl1pPr marL="194310" indent="-181610">
              <a:spcBef>
                <a:spcPts val="1320"/>
              </a:spcBef>
              <a:buClr>
                <a:schemeClr val="tx1">
                  <a:lumMod val="75000"/>
                  <a:lumOff val="25000"/>
                </a:schemeClr>
              </a:buClr>
              <a:buSzPct val="83333"/>
              <a:buChar char="•"/>
              <a:tabLst>
                <a:tab pos="194310" algn="l"/>
              </a:tabLst>
              <a:defRPr sz="2400">
                <a:solidFill>
                  <a:schemeClr val="tx1">
                    <a:lumMod val="75000"/>
                    <a:lumOff val="25000"/>
                  </a:schemeClr>
                </a:solidFill>
                <a:cs typeface="Arial"/>
              </a:defRPr>
            </a:lvl1pPr>
          </a:lstStyle>
          <a:p>
            <a:r>
              <a:rPr dirty="0"/>
              <a:t>Navigational aids shouldn’t compete with data</a:t>
            </a:r>
          </a:p>
          <a:p>
            <a:r>
              <a:rPr dirty="0"/>
              <a:t>Avoid: heavy axes, error bars and glyphs</a:t>
            </a:r>
          </a:p>
        </p:txBody>
      </p:sp>
      <p:grpSp>
        <p:nvGrpSpPr>
          <p:cNvPr id="4" name="object 4"/>
          <p:cNvGrpSpPr/>
          <p:nvPr/>
        </p:nvGrpSpPr>
        <p:grpSpPr>
          <a:xfrm>
            <a:off x="3628981" y="1872127"/>
            <a:ext cx="8157700" cy="4518683"/>
            <a:chOff x="720680" y="1606196"/>
            <a:chExt cx="8157700" cy="4518683"/>
          </a:xfrm>
        </p:grpSpPr>
        <p:pic>
          <p:nvPicPr>
            <p:cNvPr id="5" name="object 5"/>
            <p:cNvPicPr/>
            <p:nvPr/>
          </p:nvPicPr>
          <p:blipFill>
            <a:blip r:embed="rId2" cstate="print"/>
            <a:stretch>
              <a:fillRect/>
            </a:stretch>
          </p:blipFill>
          <p:spPr>
            <a:xfrm>
              <a:off x="720680" y="1606196"/>
              <a:ext cx="8157700" cy="1568534"/>
            </a:xfrm>
            <a:prstGeom prst="rect">
              <a:avLst/>
            </a:prstGeom>
          </p:spPr>
        </p:pic>
        <p:pic>
          <p:nvPicPr>
            <p:cNvPr id="6" name="object 6"/>
            <p:cNvPicPr/>
            <p:nvPr/>
          </p:nvPicPr>
          <p:blipFill>
            <a:blip r:embed="rId3" cstate="print"/>
            <a:stretch>
              <a:fillRect/>
            </a:stretch>
          </p:blipFill>
          <p:spPr>
            <a:xfrm>
              <a:off x="1231898" y="3389807"/>
              <a:ext cx="6925269" cy="2735072"/>
            </a:xfrm>
            <a:prstGeom prst="rect">
              <a:avLst/>
            </a:prstGeom>
          </p:spPr>
        </p:pic>
      </p:grpSp>
      <p:sp>
        <p:nvSpPr>
          <p:cNvPr id="7" name="object 7"/>
          <p:cNvSpPr txBox="1"/>
          <p:nvPr/>
        </p:nvSpPr>
        <p:spPr>
          <a:xfrm>
            <a:off x="1619509" y="6430772"/>
            <a:ext cx="8968105" cy="385445"/>
          </a:xfrm>
          <a:prstGeom prst="rect">
            <a:avLst/>
          </a:prstGeom>
        </p:spPr>
        <p:txBody>
          <a:bodyPr vert="horz" wrap="square" lIns="0" tIns="23495" rIns="0" bIns="0" rtlCol="0">
            <a:spAutoFit/>
          </a:bodyPr>
          <a:lstStyle/>
          <a:p>
            <a:pPr marL="12700" marR="5080" indent="1115060">
              <a:lnSpc>
                <a:spcPts val="1390"/>
              </a:lnSpc>
              <a:spcBef>
                <a:spcPts val="185"/>
              </a:spcBef>
            </a:pPr>
            <a:r>
              <a:rPr sz="1200" dirty="0">
                <a:solidFill>
                  <a:srgbClr val="292934"/>
                </a:solidFill>
                <a:latin typeface="Arial"/>
                <a:cs typeface="Arial"/>
              </a:rPr>
              <a:t>Heer</a:t>
            </a:r>
            <a:r>
              <a:rPr sz="1200" spc="-25" dirty="0">
                <a:solidFill>
                  <a:srgbClr val="292934"/>
                </a:solidFill>
                <a:latin typeface="Arial"/>
                <a:cs typeface="Arial"/>
              </a:rPr>
              <a:t> </a:t>
            </a:r>
            <a:r>
              <a:rPr sz="1200" dirty="0">
                <a:solidFill>
                  <a:srgbClr val="292934"/>
                </a:solidFill>
                <a:latin typeface="Arial"/>
                <a:cs typeface="Arial"/>
              </a:rPr>
              <a:t>J,</a:t>
            </a:r>
            <a:r>
              <a:rPr sz="1200" spc="-25" dirty="0">
                <a:solidFill>
                  <a:srgbClr val="292934"/>
                </a:solidFill>
                <a:latin typeface="Arial"/>
                <a:cs typeface="Arial"/>
              </a:rPr>
              <a:t> </a:t>
            </a:r>
            <a:r>
              <a:rPr sz="1200" dirty="0">
                <a:solidFill>
                  <a:srgbClr val="292934"/>
                </a:solidFill>
                <a:latin typeface="Arial"/>
                <a:cs typeface="Arial"/>
              </a:rPr>
              <a:t>Bostock</a:t>
            </a:r>
            <a:r>
              <a:rPr sz="1200" spc="-30" dirty="0">
                <a:solidFill>
                  <a:srgbClr val="292934"/>
                </a:solidFill>
                <a:latin typeface="Arial"/>
                <a:cs typeface="Arial"/>
              </a:rPr>
              <a:t> </a:t>
            </a:r>
            <a:r>
              <a:rPr sz="1200" dirty="0">
                <a:solidFill>
                  <a:srgbClr val="292934"/>
                </a:solidFill>
                <a:latin typeface="Arial"/>
                <a:cs typeface="Arial"/>
              </a:rPr>
              <a:t>M</a:t>
            </a:r>
            <a:r>
              <a:rPr sz="1200" spc="-30" dirty="0">
                <a:solidFill>
                  <a:srgbClr val="292934"/>
                </a:solidFill>
                <a:latin typeface="Arial"/>
                <a:cs typeface="Arial"/>
              </a:rPr>
              <a:t> </a:t>
            </a:r>
            <a:r>
              <a:rPr sz="1200" dirty="0">
                <a:solidFill>
                  <a:srgbClr val="292934"/>
                </a:solidFill>
                <a:latin typeface="Arial"/>
                <a:cs typeface="Arial"/>
              </a:rPr>
              <a:t>(2010)</a:t>
            </a:r>
            <a:r>
              <a:rPr sz="1200" spc="-25" dirty="0">
                <a:solidFill>
                  <a:srgbClr val="292934"/>
                </a:solidFill>
                <a:latin typeface="Arial"/>
                <a:cs typeface="Arial"/>
              </a:rPr>
              <a:t> </a:t>
            </a:r>
            <a:r>
              <a:rPr sz="1200" dirty="0">
                <a:solidFill>
                  <a:srgbClr val="292934"/>
                </a:solidFill>
                <a:latin typeface="Arial"/>
                <a:cs typeface="Arial"/>
              </a:rPr>
              <a:t>Crowdsourcing</a:t>
            </a:r>
            <a:r>
              <a:rPr sz="1200" spc="-35" dirty="0">
                <a:solidFill>
                  <a:srgbClr val="292934"/>
                </a:solidFill>
                <a:latin typeface="Arial"/>
                <a:cs typeface="Arial"/>
              </a:rPr>
              <a:t> </a:t>
            </a:r>
            <a:r>
              <a:rPr sz="1200" dirty="0">
                <a:solidFill>
                  <a:srgbClr val="292934"/>
                </a:solidFill>
                <a:latin typeface="Arial"/>
                <a:cs typeface="Arial"/>
              </a:rPr>
              <a:t>graphical</a:t>
            </a:r>
            <a:r>
              <a:rPr sz="1200" spc="-30" dirty="0">
                <a:solidFill>
                  <a:srgbClr val="292934"/>
                </a:solidFill>
                <a:latin typeface="Arial"/>
                <a:cs typeface="Arial"/>
              </a:rPr>
              <a:t> </a:t>
            </a:r>
            <a:r>
              <a:rPr sz="1200" dirty="0">
                <a:solidFill>
                  <a:srgbClr val="292934"/>
                </a:solidFill>
                <a:latin typeface="Arial"/>
                <a:cs typeface="Arial"/>
              </a:rPr>
              <a:t>perception:</a:t>
            </a:r>
            <a:r>
              <a:rPr sz="1200" spc="-25" dirty="0">
                <a:solidFill>
                  <a:srgbClr val="292934"/>
                </a:solidFill>
                <a:latin typeface="Arial"/>
                <a:cs typeface="Arial"/>
              </a:rPr>
              <a:t> </a:t>
            </a:r>
            <a:r>
              <a:rPr sz="1200" dirty="0">
                <a:solidFill>
                  <a:srgbClr val="292934"/>
                </a:solidFill>
                <a:latin typeface="Arial"/>
                <a:cs typeface="Arial"/>
              </a:rPr>
              <a:t>using</a:t>
            </a:r>
            <a:r>
              <a:rPr sz="1200" spc="-30" dirty="0">
                <a:solidFill>
                  <a:srgbClr val="292934"/>
                </a:solidFill>
                <a:latin typeface="Arial"/>
                <a:cs typeface="Arial"/>
              </a:rPr>
              <a:t> </a:t>
            </a:r>
            <a:r>
              <a:rPr sz="1200" dirty="0">
                <a:solidFill>
                  <a:srgbClr val="292934"/>
                </a:solidFill>
                <a:latin typeface="Arial"/>
                <a:cs typeface="Arial"/>
              </a:rPr>
              <a:t>mechanical</a:t>
            </a:r>
            <a:r>
              <a:rPr sz="1200" spc="-30" dirty="0">
                <a:solidFill>
                  <a:srgbClr val="292934"/>
                </a:solidFill>
                <a:latin typeface="Arial"/>
                <a:cs typeface="Arial"/>
              </a:rPr>
              <a:t> </a:t>
            </a:r>
            <a:r>
              <a:rPr sz="1200" dirty="0">
                <a:solidFill>
                  <a:srgbClr val="292934"/>
                </a:solidFill>
                <a:latin typeface="Arial"/>
                <a:cs typeface="Arial"/>
              </a:rPr>
              <a:t>turk</a:t>
            </a:r>
            <a:r>
              <a:rPr sz="1200" spc="-30" dirty="0">
                <a:solidFill>
                  <a:srgbClr val="292934"/>
                </a:solidFill>
                <a:latin typeface="Arial"/>
                <a:cs typeface="Arial"/>
              </a:rPr>
              <a:t> </a:t>
            </a:r>
            <a:r>
              <a:rPr sz="1200" dirty="0">
                <a:solidFill>
                  <a:srgbClr val="292934"/>
                </a:solidFill>
                <a:latin typeface="Arial"/>
                <a:cs typeface="Arial"/>
              </a:rPr>
              <a:t>to</a:t>
            </a:r>
            <a:r>
              <a:rPr sz="1200" spc="-30" dirty="0">
                <a:solidFill>
                  <a:srgbClr val="292934"/>
                </a:solidFill>
                <a:latin typeface="Arial"/>
                <a:cs typeface="Arial"/>
              </a:rPr>
              <a:t> </a:t>
            </a:r>
            <a:r>
              <a:rPr sz="1200" dirty="0">
                <a:solidFill>
                  <a:srgbClr val="292934"/>
                </a:solidFill>
                <a:latin typeface="Arial"/>
                <a:cs typeface="Arial"/>
              </a:rPr>
              <a:t>assess</a:t>
            </a:r>
            <a:r>
              <a:rPr sz="1200" spc="-30" dirty="0">
                <a:solidFill>
                  <a:srgbClr val="292934"/>
                </a:solidFill>
                <a:latin typeface="Arial"/>
                <a:cs typeface="Arial"/>
              </a:rPr>
              <a:t> </a:t>
            </a:r>
            <a:r>
              <a:rPr sz="1200" dirty="0">
                <a:solidFill>
                  <a:srgbClr val="292934"/>
                </a:solidFill>
                <a:latin typeface="Arial"/>
                <a:cs typeface="Arial"/>
              </a:rPr>
              <a:t>visualization</a:t>
            </a:r>
            <a:r>
              <a:rPr sz="1200" spc="-35" dirty="0">
                <a:solidFill>
                  <a:srgbClr val="292934"/>
                </a:solidFill>
                <a:latin typeface="Arial"/>
                <a:cs typeface="Arial"/>
              </a:rPr>
              <a:t> </a:t>
            </a:r>
            <a:r>
              <a:rPr sz="1200" spc="-10" dirty="0">
                <a:solidFill>
                  <a:srgbClr val="292934"/>
                </a:solidFill>
                <a:latin typeface="Arial"/>
                <a:cs typeface="Arial"/>
              </a:rPr>
              <a:t>design. </a:t>
            </a:r>
            <a:r>
              <a:rPr sz="1200" dirty="0">
                <a:solidFill>
                  <a:srgbClr val="292934"/>
                </a:solidFill>
                <a:latin typeface="Arial"/>
                <a:cs typeface="Arial"/>
              </a:rPr>
              <a:t>Proceedings</a:t>
            </a:r>
            <a:r>
              <a:rPr sz="1200" spc="-30" dirty="0">
                <a:solidFill>
                  <a:srgbClr val="292934"/>
                </a:solidFill>
                <a:latin typeface="Arial"/>
                <a:cs typeface="Arial"/>
              </a:rPr>
              <a:t> </a:t>
            </a:r>
            <a:r>
              <a:rPr sz="1200" dirty="0">
                <a:solidFill>
                  <a:srgbClr val="292934"/>
                </a:solidFill>
                <a:latin typeface="Arial"/>
                <a:cs typeface="Arial"/>
              </a:rPr>
              <a:t>of</a:t>
            </a:r>
            <a:r>
              <a:rPr sz="1200" spc="-20" dirty="0">
                <a:solidFill>
                  <a:srgbClr val="292934"/>
                </a:solidFill>
                <a:latin typeface="Arial"/>
                <a:cs typeface="Arial"/>
              </a:rPr>
              <a:t> </a:t>
            </a:r>
            <a:r>
              <a:rPr sz="1200" dirty="0">
                <a:solidFill>
                  <a:srgbClr val="292934"/>
                </a:solidFill>
                <a:latin typeface="Arial"/>
                <a:cs typeface="Arial"/>
              </a:rPr>
              <a:t>the</a:t>
            </a:r>
            <a:r>
              <a:rPr sz="1200" spc="-30" dirty="0">
                <a:solidFill>
                  <a:srgbClr val="292934"/>
                </a:solidFill>
                <a:latin typeface="Arial"/>
                <a:cs typeface="Arial"/>
              </a:rPr>
              <a:t> </a:t>
            </a:r>
            <a:r>
              <a:rPr sz="1200" dirty="0">
                <a:solidFill>
                  <a:srgbClr val="292934"/>
                </a:solidFill>
                <a:latin typeface="Arial"/>
                <a:cs typeface="Arial"/>
              </a:rPr>
              <a:t>28th</a:t>
            </a:r>
            <a:r>
              <a:rPr sz="1200" spc="-25" dirty="0">
                <a:solidFill>
                  <a:srgbClr val="292934"/>
                </a:solidFill>
                <a:latin typeface="Arial"/>
                <a:cs typeface="Arial"/>
              </a:rPr>
              <a:t> </a:t>
            </a:r>
            <a:r>
              <a:rPr sz="1200" dirty="0">
                <a:solidFill>
                  <a:srgbClr val="292934"/>
                </a:solidFill>
                <a:latin typeface="Arial"/>
                <a:cs typeface="Arial"/>
              </a:rPr>
              <a:t>international</a:t>
            </a:r>
            <a:r>
              <a:rPr sz="1200" spc="-25" dirty="0">
                <a:solidFill>
                  <a:srgbClr val="292934"/>
                </a:solidFill>
                <a:latin typeface="Arial"/>
                <a:cs typeface="Arial"/>
              </a:rPr>
              <a:t> </a:t>
            </a:r>
            <a:r>
              <a:rPr sz="1200" dirty="0">
                <a:solidFill>
                  <a:srgbClr val="292934"/>
                </a:solidFill>
                <a:latin typeface="Arial"/>
                <a:cs typeface="Arial"/>
              </a:rPr>
              <a:t>conference</a:t>
            </a:r>
            <a:r>
              <a:rPr sz="1200" spc="-30" dirty="0">
                <a:solidFill>
                  <a:srgbClr val="292934"/>
                </a:solidFill>
                <a:latin typeface="Arial"/>
                <a:cs typeface="Arial"/>
              </a:rPr>
              <a:t> </a:t>
            </a:r>
            <a:r>
              <a:rPr sz="1200" dirty="0">
                <a:solidFill>
                  <a:srgbClr val="292934"/>
                </a:solidFill>
                <a:latin typeface="Arial"/>
                <a:cs typeface="Arial"/>
              </a:rPr>
              <a:t>on</a:t>
            </a:r>
            <a:r>
              <a:rPr sz="1200" spc="-25" dirty="0">
                <a:solidFill>
                  <a:srgbClr val="292934"/>
                </a:solidFill>
                <a:latin typeface="Arial"/>
                <a:cs typeface="Arial"/>
              </a:rPr>
              <a:t> </a:t>
            </a:r>
            <a:r>
              <a:rPr sz="1200" dirty="0">
                <a:solidFill>
                  <a:srgbClr val="292934"/>
                </a:solidFill>
                <a:latin typeface="Arial"/>
                <a:cs typeface="Arial"/>
              </a:rPr>
              <a:t>Human</a:t>
            </a:r>
            <a:r>
              <a:rPr sz="1200" spc="-30" dirty="0">
                <a:solidFill>
                  <a:srgbClr val="292934"/>
                </a:solidFill>
                <a:latin typeface="Arial"/>
                <a:cs typeface="Arial"/>
              </a:rPr>
              <a:t> </a:t>
            </a:r>
            <a:r>
              <a:rPr sz="1200" dirty="0">
                <a:solidFill>
                  <a:srgbClr val="292934"/>
                </a:solidFill>
                <a:latin typeface="Arial"/>
                <a:cs typeface="Arial"/>
              </a:rPr>
              <a:t>factors</a:t>
            </a:r>
            <a:r>
              <a:rPr sz="1200" spc="-25" dirty="0">
                <a:solidFill>
                  <a:srgbClr val="292934"/>
                </a:solidFill>
                <a:latin typeface="Arial"/>
                <a:cs typeface="Arial"/>
              </a:rPr>
              <a:t> </a:t>
            </a:r>
            <a:r>
              <a:rPr sz="1200" dirty="0">
                <a:solidFill>
                  <a:srgbClr val="292934"/>
                </a:solidFill>
                <a:latin typeface="Arial"/>
                <a:cs typeface="Arial"/>
              </a:rPr>
              <a:t>in</a:t>
            </a:r>
            <a:r>
              <a:rPr sz="1200" spc="-30" dirty="0">
                <a:solidFill>
                  <a:srgbClr val="292934"/>
                </a:solidFill>
                <a:latin typeface="Arial"/>
                <a:cs typeface="Arial"/>
              </a:rPr>
              <a:t> </a:t>
            </a:r>
            <a:r>
              <a:rPr sz="1200" dirty="0">
                <a:solidFill>
                  <a:srgbClr val="292934"/>
                </a:solidFill>
                <a:latin typeface="Arial"/>
                <a:cs typeface="Arial"/>
              </a:rPr>
              <a:t>computing</a:t>
            </a:r>
            <a:r>
              <a:rPr sz="1200" spc="-25" dirty="0">
                <a:solidFill>
                  <a:srgbClr val="292934"/>
                </a:solidFill>
                <a:latin typeface="Arial"/>
                <a:cs typeface="Arial"/>
              </a:rPr>
              <a:t> </a:t>
            </a:r>
            <a:r>
              <a:rPr sz="1200" spc="-10" dirty="0">
                <a:solidFill>
                  <a:srgbClr val="292934"/>
                </a:solidFill>
                <a:latin typeface="Arial"/>
                <a:cs typeface="Arial"/>
              </a:rPr>
              <a:t>systems.</a:t>
            </a:r>
            <a:r>
              <a:rPr sz="1200" spc="-75" dirty="0">
                <a:solidFill>
                  <a:srgbClr val="292934"/>
                </a:solidFill>
                <a:latin typeface="Arial"/>
                <a:cs typeface="Arial"/>
              </a:rPr>
              <a:t> </a:t>
            </a:r>
            <a:r>
              <a:rPr sz="1200" dirty="0">
                <a:solidFill>
                  <a:srgbClr val="292934"/>
                </a:solidFill>
                <a:latin typeface="Arial"/>
                <a:cs typeface="Arial"/>
              </a:rPr>
              <a:t>Atlanta,</a:t>
            </a:r>
            <a:r>
              <a:rPr sz="1200" spc="-20" dirty="0">
                <a:solidFill>
                  <a:srgbClr val="292934"/>
                </a:solidFill>
                <a:latin typeface="Arial"/>
                <a:cs typeface="Arial"/>
              </a:rPr>
              <a:t> </a:t>
            </a:r>
            <a:r>
              <a:rPr sz="1200" dirty="0">
                <a:solidFill>
                  <a:srgbClr val="292934"/>
                </a:solidFill>
                <a:latin typeface="Arial"/>
                <a:cs typeface="Arial"/>
              </a:rPr>
              <a:t>Georgia,</a:t>
            </a:r>
            <a:r>
              <a:rPr sz="1200" spc="-20" dirty="0">
                <a:solidFill>
                  <a:srgbClr val="292934"/>
                </a:solidFill>
                <a:latin typeface="Arial"/>
                <a:cs typeface="Arial"/>
              </a:rPr>
              <a:t> </a:t>
            </a:r>
            <a:r>
              <a:rPr sz="1200" dirty="0">
                <a:solidFill>
                  <a:srgbClr val="292934"/>
                </a:solidFill>
                <a:latin typeface="Arial"/>
                <a:cs typeface="Arial"/>
              </a:rPr>
              <a:t>USA:</a:t>
            </a:r>
            <a:r>
              <a:rPr sz="1200" spc="-80" dirty="0">
                <a:solidFill>
                  <a:srgbClr val="292934"/>
                </a:solidFill>
                <a:latin typeface="Arial"/>
                <a:cs typeface="Arial"/>
              </a:rPr>
              <a:t> </a:t>
            </a:r>
            <a:r>
              <a:rPr sz="1200" dirty="0">
                <a:solidFill>
                  <a:srgbClr val="292934"/>
                </a:solidFill>
                <a:latin typeface="Arial"/>
                <a:cs typeface="Arial"/>
              </a:rPr>
              <a:t>ACM.</a:t>
            </a:r>
            <a:r>
              <a:rPr sz="1200" spc="-15" dirty="0">
                <a:solidFill>
                  <a:srgbClr val="292934"/>
                </a:solidFill>
                <a:latin typeface="Arial"/>
                <a:cs typeface="Arial"/>
              </a:rPr>
              <a:t> </a:t>
            </a:r>
            <a:r>
              <a:rPr sz="1200" dirty="0">
                <a:solidFill>
                  <a:srgbClr val="292934"/>
                </a:solidFill>
                <a:latin typeface="Arial"/>
                <a:cs typeface="Arial"/>
              </a:rPr>
              <a:t>pp.</a:t>
            </a:r>
            <a:r>
              <a:rPr sz="1200" spc="-20" dirty="0">
                <a:solidFill>
                  <a:srgbClr val="292934"/>
                </a:solidFill>
                <a:latin typeface="Arial"/>
                <a:cs typeface="Arial"/>
              </a:rPr>
              <a:t> </a:t>
            </a:r>
            <a:r>
              <a:rPr sz="1200" spc="-10" dirty="0">
                <a:solidFill>
                  <a:srgbClr val="292934"/>
                </a:solidFill>
                <a:latin typeface="Arial"/>
                <a:cs typeface="Arial"/>
              </a:rPr>
              <a:t>203-</a:t>
            </a:r>
            <a:r>
              <a:rPr sz="1200" spc="-20" dirty="0">
                <a:solidFill>
                  <a:srgbClr val="292934"/>
                </a:solidFill>
                <a:latin typeface="Arial"/>
                <a:cs typeface="Arial"/>
              </a:rPr>
              <a:t>212.</a:t>
            </a:r>
            <a:endParaRPr sz="1200">
              <a:latin typeface="Arial"/>
              <a:cs typeface="Arial"/>
            </a:endParaRPr>
          </a:p>
        </p:txBody>
      </p:sp>
      <p:sp>
        <p:nvSpPr>
          <p:cNvPr id="8" name="Title 1">
            <a:extLst>
              <a:ext uri="{FF2B5EF4-FFF2-40B4-BE49-F238E27FC236}">
                <a16:creationId xmlns:a16="http://schemas.microsoft.com/office/drawing/2014/main" id="{C2008A66-DCC0-60A6-3D4D-B419F1B68B69}"/>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95" dirty="0"/>
              <a:t>Principle</a:t>
            </a:r>
            <a:r>
              <a:rPr lang="en-US" spc="-185" dirty="0"/>
              <a:t> </a:t>
            </a:r>
            <a:r>
              <a:rPr lang="en-US" spc="-55" dirty="0"/>
              <a:t>3:</a:t>
            </a:r>
            <a:r>
              <a:rPr lang="en-US" spc="-185" dirty="0"/>
              <a:t> </a:t>
            </a:r>
            <a:r>
              <a:rPr lang="en-US" spc="-100" dirty="0"/>
              <a:t>importance</a:t>
            </a:r>
            <a:r>
              <a:rPr lang="en-US" spc="-185" dirty="0"/>
              <a:t> </a:t>
            </a:r>
            <a:r>
              <a:rPr lang="en-US" spc="-85" dirty="0"/>
              <a:t>ordering</a:t>
            </a:r>
            <a:endParaRPr lang="en-US" b="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558541" y="854532"/>
            <a:ext cx="3908425" cy="538609"/>
          </a:xfrm>
          <a:prstGeom prst="rect">
            <a:avLst/>
          </a:prstGeom>
        </p:spPr>
        <p:txBody>
          <a:bodyPr vert="horz" wrap="square" lIns="0" tIns="167640" rIns="0" bIns="0" rtlCol="0">
            <a:spAutoFit/>
          </a:bodyPr>
          <a:lstStyle>
            <a:defPPr>
              <a:defRPr lang="en-US"/>
            </a:defPPr>
            <a:lvl1pPr marL="194310" indent="-181610">
              <a:spcBef>
                <a:spcPts val="1320"/>
              </a:spcBef>
              <a:buClr>
                <a:schemeClr val="tx1">
                  <a:lumMod val="75000"/>
                  <a:lumOff val="25000"/>
                </a:schemeClr>
              </a:buClr>
              <a:buSzPct val="83333"/>
              <a:buChar char="•"/>
              <a:tabLst>
                <a:tab pos="194310" algn="l"/>
              </a:tabLst>
              <a:defRPr sz="2400">
                <a:solidFill>
                  <a:schemeClr val="tx1">
                    <a:lumMod val="75000"/>
                    <a:lumOff val="25000"/>
                  </a:schemeClr>
                </a:solidFill>
                <a:cs typeface="Arial"/>
              </a:defRPr>
            </a:lvl1pPr>
          </a:lstStyle>
          <a:p>
            <a:r>
              <a:rPr dirty="0"/>
              <a:t>Simplify, simplify, simplify…</a:t>
            </a:r>
          </a:p>
        </p:txBody>
      </p:sp>
      <p:pic>
        <p:nvPicPr>
          <p:cNvPr id="4" name="object 4"/>
          <p:cNvPicPr/>
          <p:nvPr/>
        </p:nvPicPr>
        <p:blipFill>
          <a:blip r:embed="rId2" cstate="print"/>
          <a:stretch>
            <a:fillRect/>
          </a:stretch>
        </p:blipFill>
        <p:spPr>
          <a:xfrm>
            <a:off x="3589908" y="1595704"/>
            <a:ext cx="3937607" cy="3282860"/>
          </a:xfrm>
          <a:prstGeom prst="rect">
            <a:avLst/>
          </a:prstGeom>
        </p:spPr>
      </p:pic>
      <p:pic>
        <p:nvPicPr>
          <p:cNvPr id="5" name="object 5"/>
          <p:cNvPicPr/>
          <p:nvPr/>
        </p:nvPicPr>
        <p:blipFill>
          <a:blip r:embed="rId3" cstate="print"/>
          <a:stretch>
            <a:fillRect/>
          </a:stretch>
        </p:blipFill>
        <p:spPr>
          <a:xfrm>
            <a:off x="7884437" y="1595704"/>
            <a:ext cx="3937357" cy="3299274"/>
          </a:xfrm>
          <a:prstGeom prst="rect">
            <a:avLst/>
          </a:prstGeom>
        </p:spPr>
      </p:pic>
      <p:sp>
        <p:nvSpPr>
          <p:cNvPr id="6" name="object 6"/>
          <p:cNvSpPr txBox="1"/>
          <p:nvPr/>
        </p:nvSpPr>
        <p:spPr>
          <a:xfrm>
            <a:off x="3482341" y="5289371"/>
            <a:ext cx="3650615" cy="754380"/>
          </a:xfrm>
          <a:prstGeom prst="rect">
            <a:avLst/>
          </a:prstGeom>
        </p:spPr>
        <p:txBody>
          <a:bodyPr vert="horz" wrap="square" lIns="0" tIns="12700" rIns="0" bIns="0" rtlCol="0">
            <a:spAutoFit/>
          </a:bodyPr>
          <a:lstStyle/>
          <a:p>
            <a:pPr marL="12700">
              <a:lnSpc>
                <a:spcPts val="1430"/>
              </a:lnSpc>
              <a:spcBef>
                <a:spcPts val="100"/>
              </a:spcBef>
            </a:pPr>
            <a:r>
              <a:rPr sz="1200" spc="-10" dirty="0">
                <a:solidFill>
                  <a:srgbClr val="292934"/>
                </a:solidFill>
                <a:latin typeface="Arial"/>
                <a:cs typeface="Arial"/>
              </a:rPr>
              <a:t>Sharov</a:t>
            </a:r>
            <a:r>
              <a:rPr sz="1200" spc="-75" dirty="0">
                <a:solidFill>
                  <a:srgbClr val="292934"/>
                </a:solidFill>
                <a:latin typeface="Arial"/>
                <a:cs typeface="Arial"/>
              </a:rPr>
              <a:t> </a:t>
            </a:r>
            <a:r>
              <a:rPr sz="1200" dirty="0">
                <a:solidFill>
                  <a:srgbClr val="292934"/>
                </a:solidFill>
                <a:latin typeface="Arial"/>
                <a:cs typeface="Arial"/>
              </a:rPr>
              <a:t>AA,</a:t>
            </a:r>
            <a:r>
              <a:rPr sz="1200" spc="-15" dirty="0">
                <a:solidFill>
                  <a:srgbClr val="292934"/>
                </a:solidFill>
                <a:latin typeface="Arial"/>
                <a:cs typeface="Arial"/>
              </a:rPr>
              <a:t> </a:t>
            </a:r>
            <a:r>
              <a:rPr sz="1200" dirty="0">
                <a:solidFill>
                  <a:srgbClr val="292934"/>
                </a:solidFill>
                <a:latin typeface="Arial"/>
                <a:cs typeface="Arial"/>
              </a:rPr>
              <a:t>et</a:t>
            </a:r>
            <a:r>
              <a:rPr sz="1200" spc="-10" dirty="0">
                <a:solidFill>
                  <a:srgbClr val="292934"/>
                </a:solidFill>
                <a:latin typeface="Arial"/>
                <a:cs typeface="Arial"/>
              </a:rPr>
              <a:t> </a:t>
            </a:r>
            <a:r>
              <a:rPr sz="1200" dirty="0">
                <a:solidFill>
                  <a:srgbClr val="292934"/>
                </a:solidFill>
                <a:latin typeface="Arial"/>
                <a:cs typeface="Arial"/>
              </a:rPr>
              <a:t>al</a:t>
            </a:r>
            <a:r>
              <a:rPr sz="1200" spc="-15" dirty="0">
                <a:solidFill>
                  <a:srgbClr val="292934"/>
                </a:solidFill>
                <a:latin typeface="Arial"/>
                <a:cs typeface="Arial"/>
              </a:rPr>
              <a:t> </a:t>
            </a:r>
            <a:r>
              <a:rPr sz="1200" dirty="0">
                <a:solidFill>
                  <a:srgbClr val="292934"/>
                </a:solidFill>
                <a:latin typeface="Arial"/>
                <a:cs typeface="Arial"/>
              </a:rPr>
              <a:t>(2006)</a:t>
            </a:r>
            <a:r>
              <a:rPr sz="1200" spc="-15" dirty="0">
                <a:solidFill>
                  <a:srgbClr val="292934"/>
                </a:solidFill>
                <a:latin typeface="Arial"/>
                <a:cs typeface="Arial"/>
              </a:rPr>
              <a:t> </a:t>
            </a:r>
            <a:r>
              <a:rPr sz="1200" dirty="0">
                <a:solidFill>
                  <a:srgbClr val="292934"/>
                </a:solidFill>
                <a:latin typeface="Arial"/>
                <a:cs typeface="Arial"/>
              </a:rPr>
              <a:t>Genome</a:t>
            </a:r>
            <a:r>
              <a:rPr sz="1200" spc="-20" dirty="0">
                <a:solidFill>
                  <a:srgbClr val="292934"/>
                </a:solidFill>
                <a:latin typeface="Arial"/>
                <a:cs typeface="Arial"/>
              </a:rPr>
              <a:t> </a:t>
            </a:r>
            <a:r>
              <a:rPr sz="1200" dirty="0">
                <a:solidFill>
                  <a:srgbClr val="292934"/>
                </a:solidFill>
                <a:latin typeface="Arial"/>
                <a:cs typeface="Arial"/>
              </a:rPr>
              <a:t>Res</a:t>
            </a:r>
            <a:r>
              <a:rPr sz="1200" spc="-15" dirty="0">
                <a:solidFill>
                  <a:srgbClr val="292934"/>
                </a:solidFill>
                <a:latin typeface="Arial"/>
                <a:cs typeface="Arial"/>
              </a:rPr>
              <a:t> </a:t>
            </a:r>
            <a:r>
              <a:rPr sz="1200" dirty="0">
                <a:solidFill>
                  <a:srgbClr val="292934"/>
                </a:solidFill>
                <a:latin typeface="Arial"/>
                <a:cs typeface="Arial"/>
              </a:rPr>
              <a:t>16:</a:t>
            </a:r>
            <a:r>
              <a:rPr sz="1200" spc="-10" dirty="0">
                <a:solidFill>
                  <a:srgbClr val="292934"/>
                </a:solidFill>
                <a:latin typeface="Arial"/>
                <a:cs typeface="Arial"/>
              </a:rPr>
              <a:t> 505-</a:t>
            </a:r>
            <a:r>
              <a:rPr sz="1200" spc="-20" dirty="0">
                <a:solidFill>
                  <a:srgbClr val="292934"/>
                </a:solidFill>
                <a:latin typeface="Arial"/>
                <a:cs typeface="Arial"/>
              </a:rPr>
              <a:t>509.</a:t>
            </a:r>
            <a:endParaRPr sz="1200">
              <a:latin typeface="Arial"/>
              <a:cs typeface="Arial"/>
            </a:endParaRPr>
          </a:p>
          <a:p>
            <a:pPr marL="12700">
              <a:lnSpc>
                <a:spcPts val="1405"/>
              </a:lnSpc>
            </a:pPr>
            <a:r>
              <a:rPr sz="1200" dirty="0">
                <a:solidFill>
                  <a:srgbClr val="292934"/>
                </a:solidFill>
                <a:latin typeface="Arial"/>
                <a:cs typeface="Arial"/>
              </a:rPr>
              <a:t>Peterson</a:t>
            </a:r>
            <a:r>
              <a:rPr sz="1200" spc="-25" dirty="0">
                <a:solidFill>
                  <a:srgbClr val="292934"/>
                </a:solidFill>
                <a:latin typeface="Arial"/>
                <a:cs typeface="Arial"/>
              </a:rPr>
              <a:t> </a:t>
            </a:r>
            <a:r>
              <a:rPr sz="1200" dirty="0">
                <a:solidFill>
                  <a:srgbClr val="292934"/>
                </a:solidFill>
                <a:latin typeface="Arial"/>
                <a:cs typeface="Arial"/>
              </a:rPr>
              <a:t>J,</a:t>
            </a:r>
            <a:r>
              <a:rPr sz="1200" spc="-10" dirty="0">
                <a:solidFill>
                  <a:srgbClr val="292934"/>
                </a:solidFill>
                <a:latin typeface="Arial"/>
                <a:cs typeface="Arial"/>
              </a:rPr>
              <a:t> </a:t>
            </a:r>
            <a:r>
              <a:rPr sz="1200" dirty="0">
                <a:solidFill>
                  <a:srgbClr val="292934"/>
                </a:solidFill>
                <a:latin typeface="Arial"/>
                <a:cs typeface="Arial"/>
              </a:rPr>
              <a:t>et</a:t>
            </a:r>
            <a:r>
              <a:rPr sz="1200" spc="-10" dirty="0">
                <a:solidFill>
                  <a:srgbClr val="292934"/>
                </a:solidFill>
                <a:latin typeface="Arial"/>
                <a:cs typeface="Arial"/>
              </a:rPr>
              <a:t> </a:t>
            </a:r>
            <a:r>
              <a:rPr sz="1200" dirty="0">
                <a:solidFill>
                  <a:srgbClr val="292934"/>
                </a:solidFill>
                <a:latin typeface="Arial"/>
                <a:cs typeface="Arial"/>
              </a:rPr>
              <a:t>al.</a:t>
            </a:r>
            <a:r>
              <a:rPr sz="1200" spc="-10" dirty="0">
                <a:solidFill>
                  <a:srgbClr val="292934"/>
                </a:solidFill>
                <a:latin typeface="Arial"/>
                <a:cs typeface="Arial"/>
              </a:rPr>
              <a:t> </a:t>
            </a:r>
            <a:r>
              <a:rPr sz="1200" dirty="0">
                <a:solidFill>
                  <a:srgbClr val="292934"/>
                </a:solidFill>
                <a:latin typeface="Arial"/>
                <a:cs typeface="Arial"/>
              </a:rPr>
              <a:t>(2009)</a:t>
            </a:r>
            <a:r>
              <a:rPr sz="1200" spc="-15" dirty="0">
                <a:solidFill>
                  <a:srgbClr val="292934"/>
                </a:solidFill>
                <a:latin typeface="Arial"/>
                <a:cs typeface="Arial"/>
              </a:rPr>
              <a:t> </a:t>
            </a:r>
            <a:r>
              <a:rPr sz="1200" dirty="0">
                <a:solidFill>
                  <a:srgbClr val="292934"/>
                </a:solidFill>
                <a:latin typeface="Arial"/>
                <a:cs typeface="Arial"/>
              </a:rPr>
              <a:t>Genome</a:t>
            </a:r>
            <a:r>
              <a:rPr sz="1200" spc="-25" dirty="0">
                <a:solidFill>
                  <a:srgbClr val="292934"/>
                </a:solidFill>
                <a:latin typeface="Arial"/>
                <a:cs typeface="Arial"/>
              </a:rPr>
              <a:t> </a:t>
            </a:r>
            <a:r>
              <a:rPr sz="1200" dirty="0">
                <a:solidFill>
                  <a:srgbClr val="292934"/>
                </a:solidFill>
                <a:latin typeface="Arial"/>
                <a:cs typeface="Arial"/>
              </a:rPr>
              <a:t>Res</a:t>
            </a:r>
            <a:r>
              <a:rPr sz="1200" spc="-15" dirty="0">
                <a:solidFill>
                  <a:srgbClr val="292934"/>
                </a:solidFill>
                <a:latin typeface="Arial"/>
                <a:cs typeface="Arial"/>
              </a:rPr>
              <a:t> </a:t>
            </a:r>
            <a:r>
              <a:rPr sz="1200" dirty="0">
                <a:solidFill>
                  <a:srgbClr val="292934"/>
                </a:solidFill>
                <a:latin typeface="Arial"/>
                <a:cs typeface="Arial"/>
              </a:rPr>
              <a:t>19:</a:t>
            </a:r>
            <a:r>
              <a:rPr sz="1200" spc="-10" dirty="0">
                <a:solidFill>
                  <a:srgbClr val="292934"/>
                </a:solidFill>
                <a:latin typeface="Arial"/>
                <a:cs typeface="Arial"/>
              </a:rPr>
              <a:t> 2317-2323.</a:t>
            </a:r>
            <a:endParaRPr sz="1200">
              <a:latin typeface="Arial"/>
              <a:cs typeface="Arial"/>
            </a:endParaRPr>
          </a:p>
          <a:p>
            <a:pPr marL="12700">
              <a:lnSpc>
                <a:spcPts val="1415"/>
              </a:lnSpc>
            </a:pPr>
            <a:r>
              <a:rPr sz="1200" dirty="0">
                <a:solidFill>
                  <a:srgbClr val="292934"/>
                </a:solidFill>
                <a:latin typeface="Arial"/>
                <a:cs typeface="Arial"/>
              </a:rPr>
              <a:t>Thomson</a:t>
            </a:r>
            <a:r>
              <a:rPr sz="1200" spc="-25" dirty="0">
                <a:solidFill>
                  <a:srgbClr val="292934"/>
                </a:solidFill>
                <a:latin typeface="Arial"/>
                <a:cs typeface="Arial"/>
              </a:rPr>
              <a:t> </a:t>
            </a:r>
            <a:r>
              <a:rPr sz="1200" dirty="0">
                <a:solidFill>
                  <a:srgbClr val="292934"/>
                </a:solidFill>
                <a:latin typeface="Arial"/>
                <a:cs typeface="Arial"/>
              </a:rPr>
              <a:t>NR,</a:t>
            </a:r>
            <a:r>
              <a:rPr sz="1200" spc="-15" dirty="0">
                <a:solidFill>
                  <a:srgbClr val="292934"/>
                </a:solidFill>
                <a:latin typeface="Arial"/>
                <a:cs typeface="Arial"/>
              </a:rPr>
              <a:t> </a:t>
            </a:r>
            <a:r>
              <a:rPr sz="1200" dirty="0">
                <a:solidFill>
                  <a:srgbClr val="292934"/>
                </a:solidFill>
                <a:latin typeface="Arial"/>
                <a:cs typeface="Arial"/>
              </a:rPr>
              <a:t>et</a:t>
            </a:r>
            <a:r>
              <a:rPr sz="1200" spc="-15" dirty="0">
                <a:solidFill>
                  <a:srgbClr val="292934"/>
                </a:solidFill>
                <a:latin typeface="Arial"/>
                <a:cs typeface="Arial"/>
              </a:rPr>
              <a:t> </a:t>
            </a:r>
            <a:r>
              <a:rPr sz="1200" dirty="0">
                <a:solidFill>
                  <a:srgbClr val="292934"/>
                </a:solidFill>
                <a:latin typeface="Arial"/>
                <a:cs typeface="Arial"/>
              </a:rPr>
              <a:t>al.</a:t>
            </a:r>
            <a:r>
              <a:rPr sz="1200" spc="-15" dirty="0">
                <a:solidFill>
                  <a:srgbClr val="292934"/>
                </a:solidFill>
                <a:latin typeface="Arial"/>
                <a:cs typeface="Arial"/>
              </a:rPr>
              <a:t> </a:t>
            </a:r>
            <a:r>
              <a:rPr sz="1200" dirty="0">
                <a:solidFill>
                  <a:srgbClr val="292934"/>
                </a:solidFill>
                <a:latin typeface="Arial"/>
                <a:cs typeface="Arial"/>
              </a:rPr>
              <a:t>(2005)</a:t>
            </a:r>
            <a:r>
              <a:rPr sz="1200" spc="-20" dirty="0">
                <a:solidFill>
                  <a:srgbClr val="292934"/>
                </a:solidFill>
                <a:latin typeface="Arial"/>
                <a:cs typeface="Arial"/>
              </a:rPr>
              <a:t> </a:t>
            </a:r>
            <a:r>
              <a:rPr sz="1200" dirty="0">
                <a:solidFill>
                  <a:srgbClr val="292934"/>
                </a:solidFill>
                <a:latin typeface="Arial"/>
                <a:cs typeface="Arial"/>
              </a:rPr>
              <a:t>Genome</a:t>
            </a:r>
            <a:r>
              <a:rPr sz="1200" spc="-20" dirty="0">
                <a:solidFill>
                  <a:srgbClr val="292934"/>
                </a:solidFill>
                <a:latin typeface="Arial"/>
                <a:cs typeface="Arial"/>
              </a:rPr>
              <a:t> </a:t>
            </a:r>
            <a:r>
              <a:rPr sz="1200" dirty="0">
                <a:solidFill>
                  <a:srgbClr val="292934"/>
                </a:solidFill>
                <a:latin typeface="Arial"/>
                <a:cs typeface="Arial"/>
              </a:rPr>
              <a:t>Res</a:t>
            </a:r>
            <a:r>
              <a:rPr sz="1200" spc="-20" dirty="0">
                <a:solidFill>
                  <a:srgbClr val="292934"/>
                </a:solidFill>
                <a:latin typeface="Arial"/>
                <a:cs typeface="Arial"/>
              </a:rPr>
              <a:t> </a:t>
            </a:r>
            <a:r>
              <a:rPr sz="1200" dirty="0">
                <a:solidFill>
                  <a:srgbClr val="292934"/>
                </a:solidFill>
                <a:latin typeface="Arial"/>
                <a:cs typeface="Arial"/>
              </a:rPr>
              <a:t>15:</a:t>
            </a:r>
            <a:r>
              <a:rPr sz="1200" spc="-15" dirty="0">
                <a:solidFill>
                  <a:srgbClr val="292934"/>
                </a:solidFill>
                <a:latin typeface="Arial"/>
                <a:cs typeface="Arial"/>
              </a:rPr>
              <a:t> </a:t>
            </a:r>
            <a:r>
              <a:rPr sz="1200" spc="-10" dirty="0">
                <a:solidFill>
                  <a:srgbClr val="292934"/>
                </a:solidFill>
                <a:latin typeface="Arial"/>
                <a:cs typeface="Arial"/>
              </a:rPr>
              <a:t>629-</a:t>
            </a:r>
            <a:r>
              <a:rPr sz="1200" spc="-20" dirty="0">
                <a:solidFill>
                  <a:srgbClr val="292934"/>
                </a:solidFill>
                <a:latin typeface="Arial"/>
                <a:cs typeface="Arial"/>
              </a:rPr>
              <a:t>640.</a:t>
            </a:r>
            <a:endParaRPr sz="1200">
              <a:latin typeface="Arial"/>
              <a:cs typeface="Arial"/>
            </a:endParaRPr>
          </a:p>
          <a:p>
            <a:pPr marL="12700">
              <a:spcBef>
                <a:spcPts val="45"/>
              </a:spcBef>
            </a:pPr>
            <a:r>
              <a:rPr sz="1200" dirty="0">
                <a:solidFill>
                  <a:srgbClr val="292934"/>
                </a:solidFill>
                <a:latin typeface="Arial"/>
                <a:cs typeface="Arial"/>
              </a:rPr>
              <a:t>DB,</a:t>
            </a:r>
            <a:r>
              <a:rPr sz="1200" spc="-10" dirty="0">
                <a:solidFill>
                  <a:srgbClr val="292934"/>
                </a:solidFill>
                <a:latin typeface="Arial"/>
                <a:cs typeface="Arial"/>
              </a:rPr>
              <a:t> </a:t>
            </a:r>
            <a:r>
              <a:rPr sz="1200" dirty="0">
                <a:solidFill>
                  <a:srgbClr val="292934"/>
                </a:solidFill>
                <a:latin typeface="Arial"/>
                <a:cs typeface="Arial"/>
              </a:rPr>
              <a:t>Ko</a:t>
            </a:r>
            <a:r>
              <a:rPr sz="1200" spc="-15" dirty="0">
                <a:solidFill>
                  <a:srgbClr val="292934"/>
                </a:solidFill>
                <a:latin typeface="Arial"/>
                <a:cs typeface="Arial"/>
              </a:rPr>
              <a:t> </a:t>
            </a:r>
            <a:r>
              <a:rPr sz="1200" dirty="0">
                <a:solidFill>
                  <a:srgbClr val="292934"/>
                </a:solidFill>
                <a:latin typeface="Arial"/>
                <a:cs typeface="Arial"/>
              </a:rPr>
              <a:t>MS</a:t>
            </a:r>
            <a:r>
              <a:rPr sz="1200" spc="-10" dirty="0">
                <a:solidFill>
                  <a:srgbClr val="292934"/>
                </a:solidFill>
                <a:latin typeface="Arial"/>
                <a:cs typeface="Arial"/>
              </a:rPr>
              <a:t> </a:t>
            </a:r>
            <a:r>
              <a:rPr sz="1200" dirty="0">
                <a:solidFill>
                  <a:srgbClr val="292934"/>
                </a:solidFill>
                <a:latin typeface="Arial"/>
                <a:cs typeface="Arial"/>
              </a:rPr>
              <a:t>(2005)</a:t>
            </a:r>
            <a:r>
              <a:rPr sz="1200" spc="-15" dirty="0">
                <a:solidFill>
                  <a:srgbClr val="292934"/>
                </a:solidFill>
                <a:latin typeface="Arial"/>
                <a:cs typeface="Arial"/>
              </a:rPr>
              <a:t> </a:t>
            </a:r>
            <a:r>
              <a:rPr sz="1200" dirty="0">
                <a:solidFill>
                  <a:srgbClr val="292934"/>
                </a:solidFill>
                <a:latin typeface="Arial"/>
                <a:cs typeface="Arial"/>
              </a:rPr>
              <a:t>Genome</a:t>
            </a:r>
            <a:r>
              <a:rPr sz="1200" spc="-15" dirty="0">
                <a:solidFill>
                  <a:srgbClr val="292934"/>
                </a:solidFill>
                <a:latin typeface="Arial"/>
                <a:cs typeface="Arial"/>
              </a:rPr>
              <a:t> </a:t>
            </a:r>
            <a:r>
              <a:rPr sz="1200" dirty="0">
                <a:solidFill>
                  <a:srgbClr val="292934"/>
                </a:solidFill>
                <a:latin typeface="Arial"/>
                <a:cs typeface="Arial"/>
              </a:rPr>
              <a:t>Res</a:t>
            </a:r>
            <a:r>
              <a:rPr sz="1200" spc="-10" dirty="0">
                <a:solidFill>
                  <a:srgbClr val="292934"/>
                </a:solidFill>
                <a:latin typeface="Arial"/>
                <a:cs typeface="Arial"/>
              </a:rPr>
              <a:t> </a:t>
            </a:r>
            <a:r>
              <a:rPr sz="1200" dirty="0">
                <a:solidFill>
                  <a:srgbClr val="292934"/>
                </a:solidFill>
                <a:latin typeface="Arial"/>
                <a:cs typeface="Arial"/>
              </a:rPr>
              <a:t>15:</a:t>
            </a:r>
            <a:r>
              <a:rPr sz="1200" spc="-10" dirty="0">
                <a:solidFill>
                  <a:srgbClr val="292934"/>
                </a:solidFill>
                <a:latin typeface="Arial"/>
                <a:cs typeface="Arial"/>
              </a:rPr>
              <a:t> 748-</a:t>
            </a:r>
            <a:r>
              <a:rPr sz="1200" spc="-20" dirty="0">
                <a:solidFill>
                  <a:srgbClr val="292934"/>
                </a:solidFill>
                <a:latin typeface="Arial"/>
                <a:cs typeface="Arial"/>
              </a:rPr>
              <a:t>754.</a:t>
            </a:r>
            <a:endParaRPr sz="1200">
              <a:latin typeface="Arial"/>
              <a:cs typeface="Arial"/>
            </a:endParaRPr>
          </a:p>
        </p:txBody>
      </p:sp>
      <p:sp>
        <p:nvSpPr>
          <p:cNvPr id="7" name="object 7"/>
          <p:cNvSpPr txBox="1"/>
          <p:nvPr/>
        </p:nvSpPr>
        <p:spPr>
          <a:xfrm>
            <a:off x="8191851" y="5664276"/>
            <a:ext cx="3860165" cy="385445"/>
          </a:xfrm>
          <a:prstGeom prst="rect">
            <a:avLst/>
          </a:prstGeom>
        </p:spPr>
        <p:txBody>
          <a:bodyPr vert="horz" wrap="square" lIns="0" tIns="12700" rIns="0" bIns="0" rtlCol="0">
            <a:spAutoFit/>
          </a:bodyPr>
          <a:lstStyle/>
          <a:p>
            <a:pPr marR="5080" algn="r">
              <a:lnSpc>
                <a:spcPts val="1415"/>
              </a:lnSpc>
              <a:spcBef>
                <a:spcPts val="100"/>
              </a:spcBef>
            </a:pPr>
            <a:r>
              <a:rPr sz="1200" dirty="0">
                <a:solidFill>
                  <a:srgbClr val="292934"/>
                </a:solidFill>
                <a:latin typeface="Arial"/>
                <a:cs typeface="Arial"/>
              </a:rPr>
              <a:t>M.</a:t>
            </a:r>
            <a:r>
              <a:rPr sz="1200" spc="-20" dirty="0">
                <a:solidFill>
                  <a:srgbClr val="292934"/>
                </a:solidFill>
                <a:latin typeface="Arial"/>
                <a:cs typeface="Arial"/>
              </a:rPr>
              <a:t> </a:t>
            </a:r>
            <a:r>
              <a:rPr sz="1200" dirty="0">
                <a:solidFill>
                  <a:srgbClr val="292934"/>
                </a:solidFill>
                <a:latin typeface="Arial"/>
                <a:cs typeface="Arial"/>
              </a:rPr>
              <a:t>Krzwinski,</a:t>
            </a:r>
            <a:r>
              <a:rPr sz="1200" spc="-20" dirty="0">
                <a:solidFill>
                  <a:srgbClr val="292934"/>
                </a:solidFill>
                <a:latin typeface="Arial"/>
                <a:cs typeface="Arial"/>
              </a:rPr>
              <a:t> </a:t>
            </a:r>
            <a:r>
              <a:rPr sz="1200" dirty="0">
                <a:solidFill>
                  <a:srgbClr val="292934"/>
                </a:solidFill>
                <a:latin typeface="Arial"/>
                <a:cs typeface="Arial"/>
              </a:rPr>
              <a:t>behind</a:t>
            </a:r>
            <a:r>
              <a:rPr sz="1200" spc="-25" dirty="0">
                <a:solidFill>
                  <a:srgbClr val="292934"/>
                </a:solidFill>
                <a:latin typeface="Arial"/>
                <a:cs typeface="Arial"/>
              </a:rPr>
              <a:t> </a:t>
            </a:r>
            <a:r>
              <a:rPr sz="1200" dirty="0">
                <a:solidFill>
                  <a:srgbClr val="292934"/>
                </a:solidFill>
                <a:latin typeface="Arial"/>
                <a:cs typeface="Arial"/>
              </a:rPr>
              <a:t>every</a:t>
            </a:r>
            <a:r>
              <a:rPr sz="1200" spc="-25" dirty="0">
                <a:solidFill>
                  <a:srgbClr val="292934"/>
                </a:solidFill>
                <a:latin typeface="Arial"/>
                <a:cs typeface="Arial"/>
              </a:rPr>
              <a:t> </a:t>
            </a:r>
            <a:r>
              <a:rPr sz="1200" dirty="0">
                <a:solidFill>
                  <a:srgbClr val="292934"/>
                </a:solidFill>
                <a:latin typeface="Arial"/>
                <a:cs typeface="Arial"/>
              </a:rPr>
              <a:t>great</a:t>
            </a:r>
            <a:r>
              <a:rPr sz="1200" spc="-20" dirty="0">
                <a:solidFill>
                  <a:srgbClr val="292934"/>
                </a:solidFill>
                <a:latin typeface="Arial"/>
                <a:cs typeface="Arial"/>
              </a:rPr>
              <a:t> </a:t>
            </a:r>
            <a:r>
              <a:rPr sz="1200" dirty="0">
                <a:solidFill>
                  <a:srgbClr val="292934"/>
                </a:solidFill>
                <a:latin typeface="Arial"/>
                <a:cs typeface="Arial"/>
              </a:rPr>
              <a:t>visualization</a:t>
            </a:r>
            <a:r>
              <a:rPr sz="1200" spc="-25" dirty="0">
                <a:solidFill>
                  <a:srgbClr val="292934"/>
                </a:solidFill>
                <a:latin typeface="Arial"/>
                <a:cs typeface="Arial"/>
              </a:rPr>
              <a:t> </a:t>
            </a:r>
            <a:r>
              <a:rPr sz="1200" dirty="0">
                <a:solidFill>
                  <a:srgbClr val="292934"/>
                </a:solidFill>
                <a:latin typeface="Arial"/>
                <a:cs typeface="Arial"/>
              </a:rPr>
              <a:t>is</a:t>
            </a:r>
            <a:r>
              <a:rPr sz="1200" spc="-25" dirty="0">
                <a:solidFill>
                  <a:srgbClr val="292934"/>
                </a:solidFill>
                <a:latin typeface="Arial"/>
                <a:cs typeface="Arial"/>
              </a:rPr>
              <a:t> </a:t>
            </a:r>
            <a:r>
              <a:rPr sz="1200" dirty="0">
                <a:solidFill>
                  <a:srgbClr val="292934"/>
                </a:solidFill>
                <a:latin typeface="Arial"/>
                <a:cs typeface="Arial"/>
              </a:rPr>
              <a:t>a</a:t>
            </a:r>
            <a:r>
              <a:rPr sz="1200" spc="-25" dirty="0">
                <a:solidFill>
                  <a:srgbClr val="292934"/>
                </a:solidFill>
                <a:latin typeface="Arial"/>
                <a:cs typeface="Arial"/>
              </a:rPr>
              <a:t> </a:t>
            </a:r>
            <a:r>
              <a:rPr sz="1200" spc="-10" dirty="0">
                <a:solidFill>
                  <a:srgbClr val="292934"/>
                </a:solidFill>
                <a:latin typeface="Arial"/>
                <a:cs typeface="Arial"/>
              </a:rPr>
              <a:t>design</a:t>
            </a:r>
            <a:endParaRPr sz="1200">
              <a:latin typeface="Arial"/>
              <a:cs typeface="Arial"/>
            </a:endParaRPr>
          </a:p>
          <a:p>
            <a:pPr marR="5080" algn="r">
              <a:lnSpc>
                <a:spcPts val="1415"/>
              </a:lnSpc>
            </a:pPr>
            <a:r>
              <a:rPr sz="1200" dirty="0">
                <a:solidFill>
                  <a:srgbClr val="292934"/>
                </a:solidFill>
                <a:latin typeface="Arial"/>
                <a:cs typeface="Arial"/>
              </a:rPr>
              <a:t>principle,</a:t>
            </a:r>
            <a:r>
              <a:rPr sz="1200" spc="-45" dirty="0">
                <a:solidFill>
                  <a:srgbClr val="292934"/>
                </a:solidFill>
                <a:latin typeface="Arial"/>
                <a:cs typeface="Arial"/>
              </a:rPr>
              <a:t> </a:t>
            </a:r>
            <a:r>
              <a:rPr sz="1200" spc="-20" dirty="0">
                <a:solidFill>
                  <a:srgbClr val="292934"/>
                </a:solidFill>
                <a:latin typeface="Arial"/>
                <a:cs typeface="Arial"/>
              </a:rPr>
              <a:t>2012</a:t>
            </a:r>
            <a:endParaRPr sz="1200">
              <a:latin typeface="Arial"/>
              <a:cs typeface="Arial"/>
            </a:endParaRPr>
          </a:p>
        </p:txBody>
      </p:sp>
      <p:sp>
        <p:nvSpPr>
          <p:cNvPr id="8" name="Title 1">
            <a:extLst>
              <a:ext uri="{FF2B5EF4-FFF2-40B4-BE49-F238E27FC236}">
                <a16:creationId xmlns:a16="http://schemas.microsoft.com/office/drawing/2014/main" id="{F6BD4ED3-7854-9D25-AF0B-365B3BE1A75D}"/>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95" dirty="0"/>
              <a:t>Principle</a:t>
            </a:r>
            <a:r>
              <a:rPr lang="en-US" spc="-185" dirty="0"/>
              <a:t> </a:t>
            </a:r>
            <a:r>
              <a:rPr lang="en-US" spc="-55" dirty="0"/>
              <a:t>3:</a:t>
            </a:r>
            <a:r>
              <a:rPr lang="en-US" spc="-185" dirty="0"/>
              <a:t> </a:t>
            </a:r>
            <a:r>
              <a:rPr lang="en-US" spc="-100" dirty="0"/>
              <a:t>importance</a:t>
            </a:r>
            <a:r>
              <a:rPr lang="en-US" spc="-185" dirty="0"/>
              <a:t> </a:t>
            </a:r>
            <a:r>
              <a:rPr lang="en-US" spc="-85" dirty="0"/>
              <a:t>ordering</a:t>
            </a:r>
            <a:endParaRPr lang="en-US"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9" name="Google Shape;199;p19"/>
          <p:cNvPicPr preferRelativeResize="0"/>
          <p:nvPr/>
        </p:nvPicPr>
        <p:blipFill rotWithShape="1">
          <a:blip r:embed="rId3">
            <a:alphaModFix/>
          </a:blip>
          <a:srcRect l="8245" t="1743" r="6688"/>
          <a:stretch/>
        </p:blipFill>
        <p:spPr>
          <a:xfrm>
            <a:off x="6049441" y="1600200"/>
            <a:ext cx="4594812" cy="4422772"/>
          </a:xfrm>
          <a:prstGeom prst="rect">
            <a:avLst/>
          </a:prstGeom>
          <a:noFill/>
          <a:ln>
            <a:noFill/>
          </a:ln>
        </p:spPr>
      </p:pic>
      <p:sp>
        <p:nvSpPr>
          <p:cNvPr id="200" name="Google Shape;200;p19"/>
          <p:cNvSpPr/>
          <p:nvPr/>
        </p:nvSpPr>
        <p:spPr>
          <a:xfrm>
            <a:off x="6049441" y="1597028"/>
            <a:ext cx="4594812" cy="4422772"/>
          </a:xfrm>
          <a:prstGeom prst="ellipse">
            <a:avLst/>
          </a:prstGeom>
          <a:solidFill>
            <a:srgbClr val="FFFFFF"/>
          </a:solidFill>
          <a:ln>
            <a:noFill/>
          </a:ln>
        </p:spPr>
        <p:txBody>
          <a:bodyPr/>
          <a:lstStyle/>
          <a:p>
            <a:endParaRPr lang="en-US"/>
          </a:p>
        </p:txBody>
      </p:sp>
      <p:grpSp>
        <p:nvGrpSpPr>
          <p:cNvPr id="202" name="Google Shape;202;p19"/>
          <p:cNvGrpSpPr/>
          <p:nvPr/>
        </p:nvGrpSpPr>
        <p:grpSpPr>
          <a:xfrm>
            <a:off x="4876800" y="1219200"/>
            <a:ext cx="2052320" cy="5186680"/>
            <a:chOff x="3352800" y="1219200"/>
            <a:chExt cx="2052320" cy="5186680"/>
          </a:xfrm>
        </p:grpSpPr>
        <p:sp>
          <p:nvSpPr>
            <p:cNvPr id="203" name="Google Shape;203;p19" descr="Untitled.png"/>
            <p:cNvSpPr/>
            <p:nvPr/>
          </p:nvSpPr>
          <p:spPr>
            <a:xfrm>
              <a:off x="3352800" y="4876800"/>
              <a:ext cx="1173480" cy="1529080"/>
            </a:xfrm>
            <a:prstGeom prst="rect">
              <a:avLst/>
            </a:prstGeom>
            <a:solidFill>
              <a:srgbClr val="FFFFFF"/>
            </a:solidFill>
            <a:ln>
              <a:noFill/>
            </a:ln>
          </p:spPr>
          <p:txBody>
            <a:bodyPr/>
            <a:lstStyle/>
            <a:p>
              <a:endParaRPr lang="en-US"/>
            </a:p>
          </p:txBody>
        </p:sp>
        <p:sp>
          <p:nvSpPr>
            <p:cNvPr id="204" name="Google Shape;204;p19" descr="Untitled.png"/>
            <p:cNvSpPr/>
            <p:nvPr/>
          </p:nvSpPr>
          <p:spPr>
            <a:xfrm>
              <a:off x="4267200" y="2057400"/>
              <a:ext cx="965200" cy="1005840"/>
            </a:xfrm>
            <a:prstGeom prst="rect">
              <a:avLst/>
            </a:prstGeom>
            <a:solidFill>
              <a:srgbClr val="FFFFFF"/>
            </a:solidFill>
            <a:ln>
              <a:noFill/>
            </a:ln>
          </p:spPr>
          <p:txBody>
            <a:bodyPr/>
            <a:lstStyle/>
            <a:p>
              <a:endParaRPr lang="en-US"/>
            </a:p>
          </p:txBody>
        </p:sp>
        <p:sp>
          <p:nvSpPr>
            <p:cNvPr id="205" name="Google Shape;205;p19" descr="Untitled.png"/>
            <p:cNvSpPr/>
            <p:nvPr/>
          </p:nvSpPr>
          <p:spPr>
            <a:xfrm>
              <a:off x="4267200" y="4343400"/>
              <a:ext cx="1036320" cy="812800"/>
            </a:xfrm>
            <a:prstGeom prst="rect">
              <a:avLst/>
            </a:prstGeom>
            <a:solidFill>
              <a:srgbClr val="FFFFFF"/>
            </a:solidFill>
            <a:ln>
              <a:noFill/>
            </a:ln>
          </p:spPr>
          <p:txBody>
            <a:bodyPr/>
            <a:lstStyle/>
            <a:p>
              <a:endParaRPr lang="en-US"/>
            </a:p>
          </p:txBody>
        </p:sp>
        <p:sp>
          <p:nvSpPr>
            <p:cNvPr id="206" name="Google Shape;206;p19" descr="Untitled.png"/>
            <p:cNvSpPr/>
            <p:nvPr/>
          </p:nvSpPr>
          <p:spPr>
            <a:xfrm>
              <a:off x="4572000" y="3124200"/>
              <a:ext cx="833120" cy="1056640"/>
            </a:xfrm>
            <a:prstGeom prst="rect">
              <a:avLst/>
            </a:prstGeom>
            <a:solidFill>
              <a:srgbClr val="FFFFFF"/>
            </a:solidFill>
            <a:ln>
              <a:noFill/>
            </a:ln>
          </p:spPr>
          <p:txBody>
            <a:bodyPr/>
            <a:lstStyle/>
            <a:p>
              <a:endParaRPr lang="en-US"/>
            </a:p>
          </p:txBody>
        </p:sp>
        <p:sp>
          <p:nvSpPr>
            <p:cNvPr id="207" name="Google Shape;207;p19" descr="Untitled.png"/>
            <p:cNvSpPr/>
            <p:nvPr/>
          </p:nvSpPr>
          <p:spPr>
            <a:xfrm>
              <a:off x="3810000" y="1219200"/>
              <a:ext cx="822960" cy="995680"/>
            </a:xfrm>
            <a:prstGeom prst="rect">
              <a:avLst/>
            </a:prstGeom>
            <a:solidFill>
              <a:srgbClr val="FFFFFF"/>
            </a:solidFill>
            <a:ln>
              <a:noFill/>
            </a:ln>
          </p:spPr>
          <p:txBody>
            <a:bodyPr/>
            <a:lstStyle/>
            <a:p>
              <a:endParaRPr lang="en-US"/>
            </a:p>
          </p:txBody>
        </p:sp>
      </p:grpSp>
      <p:sp>
        <p:nvSpPr>
          <p:cNvPr id="2" name="Title 1">
            <a:extLst>
              <a:ext uri="{FF2B5EF4-FFF2-40B4-BE49-F238E27FC236}">
                <a16:creationId xmlns:a16="http://schemas.microsoft.com/office/drawing/2014/main" id="{66934240-4376-443B-1F38-94232CB4482A}"/>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Mental Models</a:t>
            </a:r>
          </a:p>
        </p:txBody>
      </p:sp>
      <p:pic>
        <p:nvPicPr>
          <p:cNvPr id="5" name="Google Shape;267;p31">
            <a:extLst>
              <a:ext uri="{FF2B5EF4-FFF2-40B4-BE49-F238E27FC236}">
                <a16:creationId xmlns:a16="http://schemas.microsoft.com/office/drawing/2014/main" id="{7F412282-BEA3-3D4D-FF5F-67B8492644D4}"/>
              </a:ext>
            </a:extLst>
          </p:cNvPr>
          <p:cNvPicPr preferRelativeResize="0"/>
          <p:nvPr/>
        </p:nvPicPr>
        <p:blipFill rotWithShape="1">
          <a:blip r:embed="rId4">
            <a:alphaModFix/>
          </a:blip>
          <a:srcRect l="8245" t="1743" r="6688"/>
          <a:stretch/>
        </p:blipFill>
        <p:spPr>
          <a:xfrm>
            <a:off x="6712531" y="817407"/>
            <a:ext cx="5386453" cy="5184772"/>
          </a:xfrm>
          <a:prstGeom prst="ellipse">
            <a:avLst/>
          </a:prstGeom>
          <a:noFill/>
          <a:ln>
            <a:noFill/>
          </a:ln>
        </p:spPr>
      </p:pic>
      <p:pic>
        <p:nvPicPr>
          <p:cNvPr id="6" name="Google Shape;268;p31">
            <a:extLst>
              <a:ext uri="{FF2B5EF4-FFF2-40B4-BE49-F238E27FC236}">
                <a16:creationId xmlns:a16="http://schemas.microsoft.com/office/drawing/2014/main" id="{6B341D93-701A-0A5B-2DFB-33E56495882E}"/>
              </a:ext>
            </a:extLst>
          </p:cNvPr>
          <p:cNvPicPr preferRelativeResize="0">
            <a:picLocks/>
          </p:cNvPicPr>
          <p:nvPr/>
        </p:nvPicPr>
        <p:blipFill rotWithShape="1">
          <a:blip r:embed="rId5">
            <a:alphaModFix/>
          </a:blip>
          <a:srcRect t="-1171" b="-2109"/>
          <a:stretch/>
        </p:blipFill>
        <p:spPr>
          <a:xfrm>
            <a:off x="3131130" y="1122208"/>
            <a:ext cx="6019800" cy="4087557"/>
          </a:xfrm>
          <a:prstGeom prst="rect">
            <a:avLst/>
          </a:prstGeom>
          <a:noFill/>
          <a:ln>
            <a:noFill/>
          </a:ln>
        </p:spPr>
      </p:pic>
      <p:sp>
        <p:nvSpPr>
          <p:cNvPr id="7" name="Google Shape;269;p31">
            <a:extLst>
              <a:ext uri="{FF2B5EF4-FFF2-40B4-BE49-F238E27FC236}">
                <a16:creationId xmlns:a16="http://schemas.microsoft.com/office/drawing/2014/main" id="{B4F746E1-5310-BA86-434C-40F3CAF0C65C}"/>
              </a:ext>
            </a:extLst>
          </p:cNvPr>
          <p:cNvSpPr/>
          <p:nvPr/>
        </p:nvSpPr>
        <p:spPr>
          <a:xfrm rot="-10027351">
            <a:off x="5797658" y="2998990"/>
            <a:ext cx="2133600" cy="2971800"/>
          </a:xfrm>
          <a:custGeom>
            <a:avLst/>
            <a:gdLst/>
            <a:ahLst/>
            <a:cxnLst/>
            <a:rect l="l" t="t" r="r" b="b"/>
            <a:pathLst>
              <a:path w="120000" h="120000" extrusionOk="0">
                <a:moveTo>
                  <a:pt x="11412" y="37383"/>
                </a:moveTo>
                <a:lnTo>
                  <a:pt x="11412" y="37383"/>
                </a:lnTo>
                <a:cubicBezTo>
                  <a:pt x="20788" y="15780"/>
                  <a:pt x="42431" y="2786"/>
                  <a:pt x="65192" y="5094"/>
                </a:cubicBezTo>
                <a:cubicBezTo>
                  <a:pt x="87952" y="7402"/>
                  <a:pt x="106751" y="24498"/>
                  <a:pt x="111902" y="47574"/>
                </a:cubicBezTo>
                <a:lnTo>
                  <a:pt x="118563" y="47501"/>
                </a:lnTo>
                <a:lnTo>
                  <a:pt x="105010" y="59503"/>
                </a:lnTo>
                <a:lnTo>
                  <a:pt x="88591" y="47831"/>
                </a:lnTo>
                <a:lnTo>
                  <a:pt x="95255" y="47758"/>
                </a:lnTo>
                <a:lnTo>
                  <a:pt x="95255" y="47758"/>
                </a:lnTo>
                <a:cubicBezTo>
                  <a:pt x="90820" y="30023"/>
                  <a:pt x="77321" y="17562"/>
                  <a:pt x="61647" y="16733"/>
                </a:cubicBezTo>
                <a:cubicBezTo>
                  <a:pt x="45973" y="15905"/>
                  <a:pt x="31581" y="26893"/>
                  <a:pt x="25817" y="44088"/>
                </a:cubicBezTo>
                <a:close/>
              </a:path>
            </a:pathLst>
          </a:custGeom>
          <a:solidFill>
            <a:srgbClr val="FFFF00"/>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algn="ctr"/>
            <a:endParaRPr>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473575" y="822960"/>
            <a:ext cx="6549390" cy="5212080"/>
            <a:chOff x="1209675" y="1198859"/>
            <a:chExt cx="6549390" cy="5212080"/>
          </a:xfrm>
        </p:grpSpPr>
        <p:pic>
          <p:nvPicPr>
            <p:cNvPr id="4" name="object 4"/>
            <p:cNvPicPr/>
            <p:nvPr/>
          </p:nvPicPr>
          <p:blipFill>
            <a:blip r:embed="rId2" cstate="print"/>
            <a:stretch>
              <a:fillRect/>
            </a:stretch>
          </p:blipFill>
          <p:spPr>
            <a:xfrm>
              <a:off x="1292995" y="1327598"/>
              <a:ext cx="6382664" cy="4953987"/>
            </a:xfrm>
            <a:prstGeom prst="rect">
              <a:avLst/>
            </a:prstGeom>
          </p:spPr>
        </p:pic>
        <p:sp>
          <p:nvSpPr>
            <p:cNvPr id="5" name="object 5"/>
            <p:cNvSpPr/>
            <p:nvPr/>
          </p:nvSpPr>
          <p:spPr>
            <a:xfrm>
              <a:off x="1288233" y="1322835"/>
              <a:ext cx="6392545" cy="4963795"/>
            </a:xfrm>
            <a:custGeom>
              <a:avLst/>
              <a:gdLst/>
              <a:ahLst/>
              <a:cxnLst/>
              <a:rect l="l" t="t" r="r" b="b"/>
              <a:pathLst>
                <a:path w="6392545" h="4963795">
                  <a:moveTo>
                    <a:pt x="0" y="0"/>
                  </a:moveTo>
                  <a:lnTo>
                    <a:pt x="6392190" y="0"/>
                  </a:lnTo>
                  <a:lnTo>
                    <a:pt x="6392190" y="4963513"/>
                  </a:lnTo>
                  <a:lnTo>
                    <a:pt x="0" y="4963513"/>
                  </a:lnTo>
                  <a:lnTo>
                    <a:pt x="0" y="0"/>
                  </a:lnTo>
                  <a:close/>
                </a:path>
              </a:pathLst>
            </a:custGeom>
            <a:ln w="9525">
              <a:solidFill>
                <a:srgbClr val="292934"/>
              </a:solidFill>
            </a:ln>
          </p:spPr>
          <p:txBody>
            <a:bodyPr wrap="square" lIns="0" tIns="0" rIns="0" bIns="0" rtlCol="0"/>
            <a:lstStyle/>
            <a:p>
              <a:endParaRPr/>
            </a:p>
          </p:txBody>
        </p:sp>
        <p:pic>
          <p:nvPicPr>
            <p:cNvPr id="6" name="object 6"/>
            <p:cNvPicPr/>
            <p:nvPr/>
          </p:nvPicPr>
          <p:blipFill>
            <a:blip r:embed="rId3" cstate="print"/>
            <a:stretch>
              <a:fillRect/>
            </a:stretch>
          </p:blipFill>
          <p:spPr>
            <a:xfrm>
              <a:off x="1219199" y="1208385"/>
              <a:ext cx="6530257" cy="5192414"/>
            </a:xfrm>
            <a:prstGeom prst="rect">
              <a:avLst/>
            </a:prstGeom>
          </p:spPr>
        </p:pic>
        <p:sp>
          <p:nvSpPr>
            <p:cNvPr id="7" name="object 7"/>
            <p:cNvSpPr/>
            <p:nvPr/>
          </p:nvSpPr>
          <p:spPr>
            <a:xfrm>
              <a:off x="1214437" y="1203622"/>
              <a:ext cx="6539865" cy="5202555"/>
            </a:xfrm>
            <a:custGeom>
              <a:avLst/>
              <a:gdLst/>
              <a:ahLst/>
              <a:cxnLst/>
              <a:rect l="l" t="t" r="r" b="b"/>
              <a:pathLst>
                <a:path w="6539865" h="5202555">
                  <a:moveTo>
                    <a:pt x="0" y="0"/>
                  </a:moveTo>
                  <a:lnTo>
                    <a:pt x="6539782" y="0"/>
                  </a:lnTo>
                  <a:lnTo>
                    <a:pt x="6539782" y="5201940"/>
                  </a:lnTo>
                  <a:lnTo>
                    <a:pt x="0" y="5201940"/>
                  </a:lnTo>
                  <a:lnTo>
                    <a:pt x="0" y="0"/>
                  </a:lnTo>
                  <a:close/>
                </a:path>
              </a:pathLst>
            </a:custGeom>
            <a:ln w="9525">
              <a:solidFill>
                <a:srgbClr val="292934"/>
              </a:solidFill>
            </a:ln>
          </p:spPr>
          <p:txBody>
            <a:bodyPr wrap="square" lIns="0" tIns="0" rIns="0" bIns="0" rtlCol="0"/>
            <a:lstStyle/>
            <a:p>
              <a:endParaRPr/>
            </a:p>
          </p:txBody>
        </p:sp>
      </p:grpSp>
      <p:sp>
        <p:nvSpPr>
          <p:cNvPr id="8" name="object 8"/>
          <p:cNvSpPr txBox="1"/>
          <p:nvPr/>
        </p:nvSpPr>
        <p:spPr>
          <a:xfrm>
            <a:off x="3351546" y="6234705"/>
            <a:ext cx="8409940" cy="197490"/>
          </a:xfrm>
          <a:prstGeom prst="rect">
            <a:avLst/>
          </a:prstGeom>
        </p:spPr>
        <p:txBody>
          <a:bodyPr vert="horz" wrap="square" lIns="0" tIns="12700" rIns="0" bIns="0" rtlCol="0">
            <a:spAutoFit/>
          </a:bodyPr>
          <a:lstStyle/>
          <a:p>
            <a:pPr marL="12700">
              <a:spcBef>
                <a:spcPts val="100"/>
              </a:spcBef>
            </a:pPr>
            <a:r>
              <a:rPr sz="1200" dirty="0">
                <a:solidFill>
                  <a:srgbClr val="292934"/>
                </a:solidFill>
                <a:latin typeface="Arial"/>
                <a:cs typeface="Arial"/>
              </a:rPr>
              <a:t>Bateman</a:t>
            </a:r>
            <a:r>
              <a:rPr sz="1200" spc="-35" dirty="0">
                <a:solidFill>
                  <a:srgbClr val="292934"/>
                </a:solidFill>
                <a:latin typeface="Arial"/>
                <a:cs typeface="Arial"/>
              </a:rPr>
              <a:t> </a:t>
            </a:r>
            <a:r>
              <a:rPr sz="1200" dirty="0">
                <a:solidFill>
                  <a:srgbClr val="292934"/>
                </a:solidFill>
                <a:latin typeface="Arial"/>
                <a:cs typeface="Arial"/>
              </a:rPr>
              <a:t>et</a:t>
            </a:r>
            <a:r>
              <a:rPr sz="1200" spc="-25" dirty="0">
                <a:solidFill>
                  <a:srgbClr val="292934"/>
                </a:solidFill>
                <a:latin typeface="Arial"/>
                <a:cs typeface="Arial"/>
              </a:rPr>
              <a:t> </a:t>
            </a:r>
            <a:r>
              <a:rPr sz="1200" dirty="0">
                <a:solidFill>
                  <a:srgbClr val="292934"/>
                </a:solidFill>
                <a:latin typeface="Arial"/>
                <a:cs typeface="Arial"/>
              </a:rPr>
              <a:t>al.</a:t>
            </a:r>
            <a:r>
              <a:rPr sz="1200" spc="-25" dirty="0">
                <a:solidFill>
                  <a:srgbClr val="292934"/>
                </a:solidFill>
                <a:latin typeface="Arial"/>
                <a:cs typeface="Arial"/>
              </a:rPr>
              <a:t> </a:t>
            </a:r>
            <a:r>
              <a:rPr sz="1200" dirty="0">
                <a:solidFill>
                  <a:srgbClr val="292934"/>
                </a:solidFill>
                <a:latin typeface="Arial"/>
                <a:cs typeface="Arial"/>
              </a:rPr>
              <a:t>“Useful</a:t>
            </a:r>
            <a:r>
              <a:rPr sz="1200" spc="-30" dirty="0">
                <a:solidFill>
                  <a:srgbClr val="292934"/>
                </a:solidFill>
                <a:latin typeface="Arial"/>
                <a:cs typeface="Arial"/>
              </a:rPr>
              <a:t> </a:t>
            </a:r>
            <a:r>
              <a:rPr sz="1200" dirty="0">
                <a:solidFill>
                  <a:srgbClr val="292934"/>
                </a:solidFill>
                <a:latin typeface="Arial"/>
                <a:cs typeface="Arial"/>
              </a:rPr>
              <a:t>Junk?</a:t>
            </a:r>
            <a:r>
              <a:rPr sz="1200" spc="-55" dirty="0">
                <a:solidFill>
                  <a:srgbClr val="292934"/>
                </a:solidFill>
                <a:latin typeface="Arial"/>
                <a:cs typeface="Arial"/>
              </a:rPr>
              <a:t> </a:t>
            </a:r>
            <a:r>
              <a:rPr sz="1200" dirty="0">
                <a:solidFill>
                  <a:srgbClr val="292934"/>
                </a:solidFill>
                <a:latin typeface="Arial"/>
                <a:cs typeface="Arial"/>
              </a:rPr>
              <a:t>The</a:t>
            </a:r>
            <a:r>
              <a:rPr sz="1200" spc="-35" dirty="0">
                <a:solidFill>
                  <a:srgbClr val="292934"/>
                </a:solidFill>
                <a:latin typeface="Arial"/>
                <a:cs typeface="Arial"/>
              </a:rPr>
              <a:t> </a:t>
            </a:r>
            <a:r>
              <a:rPr sz="1200" dirty="0">
                <a:solidFill>
                  <a:srgbClr val="292934"/>
                </a:solidFill>
                <a:latin typeface="Arial"/>
                <a:cs typeface="Arial"/>
              </a:rPr>
              <a:t>Effects</a:t>
            </a:r>
            <a:r>
              <a:rPr sz="1200" spc="-30" dirty="0">
                <a:solidFill>
                  <a:srgbClr val="292934"/>
                </a:solidFill>
                <a:latin typeface="Arial"/>
                <a:cs typeface="Arial"/>
              </a:rPr>
              <a:t> </a:t>
            </a:r>
            <a:r>
              <a:rPr sz="1200" dirty="0">
                <a:solidFill>
                  <a:srgbClr val="292934"/>
                </a:solidFill>
                <a:latin typeface="Arial"/>
                <a:cs typeface="Arial"/>
              </a:rPr>
              <a:t>of</a:t>
            </a:r>
            <a:r>
              <a:rPr sz="1200" spc="-25" dirty="0">
                <a:solidFill>
                  <a:srgbClr val="292934"/>
                </a:solidFill>
                <a:latin typeface="Arial"/>
                <a:cs typeface="Arial"/>
              </a:rPr>
              <a:t> </a:t>
            </a:r>
            <a:r>
              <a:rPr sz="1200" dirty="0">
                <a:solidFill>
                  <a:srgbClr val="292934"/>
                </a:solidFill>
                <a:latin typeface="Arial"/>
                <a:cs typeface="Arial"/>
              </a:rPr>
              <a:t>Visual</a:t>
            </a:r>
            <a:r>
              <a:rPr sz="1200" spc="-30" dirty="0">
                <a:solidFill>
                  <a:srgbClr val="292934"/>
                </a:solidFill>
                <a:latin typeface="Arial"/>
                <a:cs typeface="Arial"/>
              </a:rPr>
              <a:t> </a:t>
            </a:r>
            <a:r>
              <a:rPr sz="1200" dirty="0">
                <a:solidFill>
                  <a:srgbClr val="292934"/>
                </a:solidFill>
                <a:latin typeface="Arial"/>
                <a:cs typeface="Arial"/>
              </a:rPr>
              <a:t>Embellishment</a:t>
            </a:r>
            <a:r>
              <a:rPr sz="1200" spc="-25" dirty="0">
                <a:solidFill>
                  <a:srgbClr val="292934"/>
                </a:solidFill>
                <a:latin typeface="Arial"/>
                <a:cs typeface="Arial"/>
              </a:rPr>
              <a:t> </a:t>
            </a:r>
            <a:r>
              <a:rPr sz="1200" dirty="0">
                <a:solidFill>
                  <a:srgbClr val="292934"/>
                </a:solidFill>
                <a:latin typeface="Arial"/>
                <a:cs typeface="Arial"/>
              </a:rPr>
              <a:t>on</a:t>
            </a:r>
            <a:r>
              <a:rPr sz="1200" spc="-35" dirty="0">
                <a:solidFill>
                  <a:srgbClr val="292934"/>
                </a:solidFill>
                <a:latin typeface="Arial"/>
                <a:cs typeface="Arial"/>
              </a:rPr>
              <a:t> </a:t>
            </a:r>
            <a:r>
              <a:rPr sz="1200" dirty="0">
                <a:solidFill>
                  <a:srgbClr val="292934"/>
                </a:solidFill>
                <a:latin typeface="Arial"/>
                <a:cs typeface="Arial"/>
              </a:rPr>
              <a:t>Comprehension</a:t>
            </a:r>
            <a:r>
              <a:rPr sz="1200" spc="-30" dirty="0">
                <a:solidFill>
                  <a:srgbClr val="292934"/>
                </a:solidFill>
                <a:latin typeface="Arial"/>
                <a:cs typeface="Arial"/>
              </a:rPr>
              <a:t> </a:t>
            </a:r>
            <a:r>
              <a:rPr sz="1200" dirty="0">
                <a:solidFill>
                  <a:srgbClr val="292934"/>
                </a:solidFill>
                <a:latin typeface="Arial"/>
                <a:cs typeface="Arial"/>
              </a:rPr>
              <a:t>and</a:t>
            </a:r>
            <a:r>
              <a:rPr sz="1200" spc="-35" dirty="0">
                <a:solidFill>
                  <a:srgbClr val="292934"/>
                </a:solidFill>
                <a:latin typeface="Arial"/>
                <a:cs typeface="Arial"/>
              </a:rPr>
              <a:t> </a:t>
            </a:r>
            <a:r>
              <a:rPr sz="1200" dirty="0">
                <a:solidFill>
                  <a:srgbClr val="292934"/>
                </a:solidFill>
                <a:latin typeface="Arial"/>
                <a:cs typeface="Arial"/>
              </a:rPr>
              <a:t>Memorability</a:t>
            </a:r>
            <a:r>
              <a:rPr sz="1200" spc="-30" dirty="0">
                <a:solidFill>
                  <a:srgbClr val="292934"/>
                </a:solidFill>
                <a:latin typeface="Arial"/>
                <a:cs typeface="Arial"/>
              </a:rPr>
              <a:t> </a:t>
            </a:r>
            <a:r>
              <a:rPr sz="1200" dirty="0">
                <a:solidFill>
                  <a:srgbClr val="292934"/>
                </a:solidFill>
                <a:latin typeface="Arial"/>
                <a:cs typeface="Arial"/>
              </a:rPr>
              <a:t>of</a:t>
            </a:r>
            <a:r>
              <a:rPr sz="1200" spc="-25" dirty="0">
                <a:solidFill>
                  <a:srgbClr val="292934"/>
                </a:solidFill>
                <a:latin typeface="Arial"/>
                <a:cs typeface="Arial"/>
              </a:rPr>
              <a:t> </a:t>
            </a:r>
            <a:r>
              <a:rPr sz="1200" dirty="0">
                <a:solidFill>
                  <a:srgbClr val="292934"/>
                </a:solidFill>
                <a:latin typeface="Arial"/>
                <a:cs typeface="Arial"/>
              </a:rPr>
              <a:t>Charts”,</a:t>
            </a:r>
            <a:r>
              <a:rPr sz="1200" spc="-25" dirty="0">
                <a:solidFill>
                  <a:srgbClr val="292934"/>
                </a:solidFill>
                <a:latin typeface="Arial"/>
                <a:cs typeface="Arial"/>
              </a:rPr>
              <a:t> </a:t>
            </a:r>
            <a:r>
              <a:rPr sz="1200" dirty="0">
                <a:solidFill>
                  <a:srgbClr val="292934"/>
                </a:solidFill>
                <a:latin typeface="Arial"/>
                <a:cs typeface="Arial"/>
              </a:rPr>
              <a:t>CHI</a:t>
            </a:r>
            <a:r>
              <a:rPr sz="1200" spc="-25" dirty="0">
                <a:solidFill>
                  <a:srgbClr val="292934"/>
                </a:solidFill>
                <a:latin typeface="Arial"/>
                <a:cs typeface="Arial"/>
              </a:rPr>
              <a:t> </a:t>
            </a:r>
            <a:r>
              <a:rPr sz="1200" spc="-20" dirty="0">
                <a:solidFill>
                  <a:srgbClr val="292934"/>
                </a:solidFill>
                <a:latin typeface="Arial"/>
                <a:cs typeface="Arial"/>
              </a:rPr>
              <a:t>2010</a:t>
            </a:r>
            <a:endParaRPr sz="1200">
              <a:latin typeface="Arial"/>
              <a:cs typeface="Arial"/>
            </a:endParaRPr>
          </a:p>
        </p:txBody>
      </p:sp>
      <p:sp>
        <p:nvSpPr>
          <p:cNvPr id="9" name="Title 1">
            <a:extLst>
              <a:ext uri="{FF2B5EF4-FFF2-40B4-BE49-F238E27FC236}">
                <a16:creationId xmlns:a16="http://schemas.microsoft.com/office/drawing/2014/main" id="{A3284FF0-F5AD-36EA-B159-252200774639}"/>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A</a:t>
            </a:r>
            <a:r>
              <a:rPr lang="en-US" spc="-400" dirty="0"/>
              <a:t> </a:t>
            </a:r>
            <a:r>
              <a:rPr lang="en-US" spc="-90" dirty="0"/>
              <a:t>caveat:</a:t>
            </a:r>
            <a:r>
              <a:rPr lang="en-US" spc="-190" dirty="0"/>
              <a:t> </a:t>
            </a:r>
            <a:r>
              <a:rPr lang="en-US" spc="-90" dirty="0"/>
              <a:t>“chart</a:t>
            </a:r>
            <a:r>
              <a:rPr lang="en-US" spc="-190" dirty="0"/>
              <a:t> </a:t>
            </a:r>
            <a:r>
              <a:rPr lang="en-US" spc="-95" dirty="0"/>
              <a:t>junk”</a:t>
            </a:r>
            <a:r>
              <a:rPr lang="en-US" spc="-190" dirty="0"/>
              <a:t> </a:t>
            </a:r>
            <a:r>
              <a:rPr lang="en-US" spc="-70" dirty="0"/>
              <a:t>and</a:t>
            </a:r>
            <a:r>
              <a:rPr lang="en-US" spc="-190" dirty="0"/>
              <a:t> </a:t>
            </a:r>
            <a:r>
              <a:rPr lang="en-US" spc="-65" dirty="0"/>
              <a:t>recall</a:t>
            </a:r>
            <a:endParaRPr lang="en-US" dirty="0"/>
          </a:p>
        </p:txBody>
      </p:sp>
      <p:pic>
        <p:nvPicPr>
          <p:cNvPr id="13" name="Picture 12" descr="A cartoon of a monster&#10;&#10;Description automatically generated">
            <a:extLst>
              <a:ext uri="{FF2B5EF4-FFF2-40B4-BE49-F238E27FC236}">
                <a16:creationId xmlns:a16="http://schemas.microsoft.com/office/drawing/2014/main" id="{644FB589-A0D7-28AD-AB66-96676AF2CEE1}"/>
              </a:ext>
            </a:extLst>
          </p:cNvPr>
          <p:cNvPicPr>
            <a:picLocks noChangeAspect="1"/>
          </p:cNvPicPr>
          <p:nvPr/>
        </p:nvPicPr>
        <p:blipFill>
          <a:blip r:embed="rId4"/>
          <a:stretch>
            <a:fillRect/>
          </a:stretch>
        </p:blipFill>
        <p:spPr>
          <a:xfrm>
            <a:off x="4852627" y="1123837"/>
            <a:ext cx="5791200" cy="452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3351546" y="6234705"/>
            <a:ext cx="8409940" cy="197490"/>
          </a:xfrm>
          <a:prstGeom prst="rect">
            <a:avLst/>
          </a:prstGeom>
        </p:spPr>
        <p:txBody>
          <a:bodyPr vert="horz" wrap="square" lIns="0" tIns="12700" rIns="0" bIns="0" rtlCol="0">
            <a:spAutoFit/>
          </a:bodyPr>
          <a:lstStyle/>
          <a:p>
            <a:pPr marL="12700">
              <a:spcBef>
                <a:spcPts val="100"/>
              </a:spcBef>
            </a:pPr>
            <a:r>
              <a:rPr sz="1200" dirty="0">
                <a:solidFill>
                  <a:srgbClr val="292934"/>
                </a:solidFill>
                <a:latin typeface="Arial"/>
                <a:cs typeface="Arial"/>
              </a:rPr>
              <a:t>Bateman</a:t>
            </a:r>
            <a:r>
              <a:rPr sz="1200" spc="-35" dirty="0">
                <a:solidFill>
                  <a:srgbClr val="292934"/>
                </a:solidFill>
                <a:latin typeface="Arial"/>
                <a:cs typeface="Arial"/>
              </a:rPr>
              <a:t> </a:t>
            </a:r>
            <a:r>
              <a:rPr sz="1200" dirty="0">
                <a:solidFill>
                  <a:srgbClr val="292934"/>
                </a:solidFill>
                <a:latin typeface="Arial"/>
                <a:cs typeface="Arial"/>
              </a:rPr>
              <a:t>et</a:t>
            </a:r>
            <a:r>
              <a:rPr sz="1200" spc="-25" dirty="0">
                <a:solidFill>
                  <a:srgbClr val="292934"/>
                </a:solidFill>
                <a:latin typeface="Arial"/>
                <a:cs typeface="Arial"/>
              </a:rPr>
              <a:t> </a:t>
            </a:r>
            <a:r>
              <a:rPr sz="1200" dirty="0">
                <a:solidFill>
                  <a:srgbClr val="292934"/>
                </a:solidFill>
                <a:latin typeface="Arial"/>
                <a:cs typeface="Arial"/>
              </a:rPr>
              <a:t>al.</a:t>
            </a:r>
            <a:r>
              <a:rPr sz="1200" spc="-25" dirty="0">
                <a:solidFill>
                  <a:srgbClr val="292934"/>
                </a:solidFill>
                <a:latin typeface="Arial"/>
                <a:cs typeface="Arial"/>
              </a:rPr>
              <a:t> </a:t>
            </a:r>
            <a:r>
              <a:rPr sz="1200" dirty="0">
                <a:solidFill>
                  <a:srgbClr val="292934"/>
                </a:solidFill>
                <a:latin typeface="Arial"/>
                <a:cs typeface="Arial"/>
              </a:rPr>
              <a:t>“Useful</a:t>
            </a:r>
            <a:r>
              <a:rPr sz="1200" spc="-30" dirty="0">
                <a:solidFill>
                  <a:srgbClr val="292934"/>
                </a:solidFill>
                <a:latin typeface="Arial"/>
                <a:cs typeface="Arial"/>
              </a:rPr>
              <a:t> </a:t>
            </a:r>
            <a:r>
              <a:rPr sz="1200" dirty="0">
                <a:solidFill>
                  <a:srgbClr val="292934"/>
                </a:solidFill>
                <a:latin typeface="Arial"/>
                <a:cs typeface="Arial"/>
              </a:rPr>
              <a:t>Junk?</a:t>
            </a:r>
            <a:r>
              <a:rPr sz="1200" spc="-55" dirty="0">
                <a:solidFill>
                  <a:srgbClr val="292934"/>
                </a:solidFill>
                <a:latin typeface="Arial"/>
                <a:cs typeface="Arial"/>
              </a:rPr>
              <a:t> </a:t>
            </a:r>
            <a:r>
              <a:rPr sz="1200" dirty="0">
                <a:solidFill>
                  <a:srgbClr val="292934"/>
                </a:solidFill>
                <a:latin typeface="Arial"/>
                <a:cs typeface="Arial"/>
              </a:rPr>
              <a:t>The</a:t>
            </a:r>
            <a:r>
              <a:rPr sz="1200" spc="-35" dirty="0">
                <a:solidFill>
                  <a:srgbClr val="292934"/>
                </a:solidFill>
                <a:latin typeface="Arial"/>
                <a:cs typeface="Arial"/>
              </a:rPr>
              <a:t> </a:t>
            </a:r>
            <a:r>
              <a:rPr sz="1200" dirty="0">
                <a:solidFill>
                  <a:srgbClr val="292934"/>
                </a:solidFill>
                <a:latin typeface="Arial"/>
                <a:cs typeface="Arial"/>
              </a:rPr>
              <a:t>Effects</a:t>
            </a:r>
            <a:r>
              <a:rPr sz="1200" spc="-30" dirty="0">
                <a:solidFill>
                  <a:srgbClr val="292934"/>
                </a:solidFill>
                <a:latin typeface="Arial"/>
                <a:cs typeface="Arial"/>
              </a:rPr>
              <a:t> </a:t>
            </a:r>
            <a:r>
              <a:rPr sz="1200" dirty="0">
                <a:solidFill>
                  <a:srgbClr val="292934"/>
                </a:solidFill>
                <a:latin typeface="Arial"/>
                <a:cs typeface="Arial"/>
              </a:rPr>
              <a:t>of</a:t>
            </a:r>
            <a:r>
              <a:rPr sz="1200" spc="-25" dirty="0">
                <a:solidFill>
                  <a:srgbClr val="292934"/>
                </a:solidFill>
                <a:latin typeface="Arial"/>
                <a:cs typeface="Arial"/>
              </a:rPr>
              <a:t> </a:t>
            </a:r>
            <a:r>
              <a:rPr sz="1200" dirty="0">
                <a:solidFill>
                  <a:srgbClr val="292934"/>
                </a:solidFill>
                <a:latin typeface="Arial"/>
                <a:cs typeface="Arial"/>
              </a:rPr>
              <a:t>Visual</a:t>
            </a:r>
            <a:r>
              <a:rPr sz="1200" spc="-30" dirty="0">
                <a:solidFill>
                  <a:srgbClr val="292934"/>
                </a:solidFill>
                <a:latin typeface="Arial"/>
                <a:cs typeface="Arial"/>
              </a:rPr>
              <a:t> </a:t>
            </a:r>
            <a:r>
              <a:rPr sz="1200" dirty="0">
                <a:solidFill>
                  <a:srgbClr val="292934"/>
                </a:solidFill>
                <a:latin typeface="Arial"/>
                <a:cs typeface="Arial"/>
              </a:rPr>
              <a:t>Embellishment</a:t>
            </a:r>
            <a:r>
              <a:rPr sz="1200" spc="-25" dirty="0">
                <a:solidFill>
                  <a:srgbClr val="292934"/>
                </a:solidFill>
                <a:latin typeface="Arial"/>
                <a:cs typeface="Arial"/>
              </a:rPr>
              <a:t> </a:t>
            </a:r>
            <a:r>
              <a:rPr sz="1200" dirty="0">
                <a:solidFill>
                  <a:srgbClr val="292934"/>
                </a:solidFill>
                <a:latin typeface="Arial"/>
                <a:cs typeface="Arial"/>
              </a:rPr>
              <a:t>on</a:t>
            </a:r>
            <a:r>
              <a:rPr sz="1200" spc="-35" dirty="0">
                <a:solidFill>
                  <a:srgbClr val="292934"/>
                </a:solidFill>
                <a:latin typeface="Arial"/>
                <a:cs typeface="Arial"/>
              </a:rPr>
              <a:t> </a:t>
            </a:r>
            <a:r>
              <a:rPr sz="1200" dirty="0">
                <a:solidFill>
                  <a:srgbClr val="292934"/>
                </a:solidFill>
                <a:latin typeface="Arial"/>
                <a:cs typeface="Arial"/>
              </a:rPr>
              <a:t>Comprehension</a:t>
            </a:r>
            <a:r>
              <a:rPr sz="1200" spc="-30" dirty="0">
                <a:solidFill>
                  <a:srgbClr val="292934"/>
                </a:solidFill>
                <a:latin typeface="Arial"/>
                <a:cs typeface="Arial"/>
              </a:rPr>
              <a:t> </a:t>
            </a:r>
            <a:r>
              <a:rPr sz="1200" dirty="0">
                <a:solidFill>
                  <a:srgbClr val="292934"/>
                </a:solidFill>
                <a:latin typeface="Arial"/>
                <a:cs typeface="Arial"/>
              </a:rPr>
              <a:t>and</a:t>
            </a:r>
            <a:r>
              <a:rPr sz="1200" spc="-35" dirty="0">
                <a:solidFill>
                  <a:srgbClr val="292934"/>
                </a:solidFill>
                <a:latin typeface="Arial"/>
                <a:cs typeface="Arial"/>
              </a:rPr>
              <a:t> </a:t>
            </a:r>
            <a:r>
              <a:rPr sz="1200" dirty="0">
                <a:solidFill>
                  <a:srgbClr val="292934"/>
                </a:solidFill>
                <a:latin typeface="Arial"/>
                <a:cs typeface="Arial"/>
              </a:rPr>
              <a:t>Memorability</a:t>
            </a:r>
            <a:r>
              <a:rPr sz="1200" spc="-30" dirty="0">
                <a:solidFill>
                  <a:srgbClr val="292934"/>
                </a:solidFill>
                <a:latin typeface="Arial"/>
                <a:cs typeface="Arial"/>
              </a:rPr>
              <a:t> </a:t>
            </a:r>
            <a:r>
              <a:rPr sz="1200" dirty="0">
                <a:solidFill>
                  <a:srgbClr val="292934"/>
                </a:solidFill>
                <a:latin typeface="Arial"/>
                <a:cs typeface="Arial"/>
              </a:rPr>
              <a:t>of</a:t>
            </a:r>
            <a:r>
              <a:rPr sz="1200" spc="-25" dirty="0">
                <a:solidFill>
                  <a:srgbClr val="292934"/>
                </a:solidFill>
                <a:latin typeface="Arial"/>
                <a:cs typeface="Arial"/>
              </a:rPr>
              <a:t> </a:t>
            </a:r>
            <a:r>
              <a:rPr sz="1200" dirty="0">
                <a:solidFill>
                  <a:srgbClr val="292934"/>
                </a:solidFill>
                <a:latin typeface="Arial"/>
                <a:cs typeface="Arial"/>
              </a:rPr>
              <a:t>Charts”,</a:t>
            </a:r>
            <a:r>
              <a:rPr sz="1200" spc="-25" dirty="0">
                <a:solidFill>
                  <a:srgbClr val="292934"/>
                </a:solidFill>
                <a:latin typeface="Arial"/>
                <a:cs typeface="Arial"/>
              </a:rPr>
              <a:t> </a:t>
            </a:r>
            <a:r>
              <a:rPr sz="1200" dirty="0">
                <a:solidFill>
                  <a:srgbClr val="292934"/>
                </a:solidFill>
                <a:latin typeface="Arial"/>
                <a:cs typeface="Arial"/>
              </a:rPr>
              <a:t>CHI</a:t>
            </a:r>
            <a:r>
              <a:rPr sz="1200" spc="-25" dirty="0">
                <a:solidFill>
                  <a:srgbClr val="292934"/>
                </a:solidFill>
                <a:latin typeface="Arial"/>
                <a:cs typeface="Arial"/>
              </a:rPr>
              <a:t> </a:t>
            </a:r>
            <a:r>
              <a:rPr sz="1200" spc="-20" dirty="0">
                <a:solidFill>
                  <a:srgbClr val="292934"/>
                </a:solidFill>
                <a:latin typeface="Arial"/>
                <a:cs typeface="Arial"/>
              </a:rPr>
              <a:t>2010</a:t>
            </a:r>
            <a:endParaRPr sz="1200">
              <a:latin typeface="Arial"/>
              <a:cs typeface="Arial"/>
            </a:endParaRPr>
          </a:p>
        </p:txBody>
      </p:sp>
      <p:sp>
        <p:nvSpPr>
          <p:cNvPr id="9" name="Title 1">
            <a:extLst>
              <a:ext uri="{FF2B5EF4-FFF2-40B4-BE49-F238E27FC236}">
                <a16:creationId xmlns:a16="http://schemas.microsoft.com/office/drawing/2014/main" id="{A3284FF0-F5AD-36EA-B159-252200774639}"/>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A</a:t>
            </a:r>
            <a:r>
              <a:rPr lang="en-US" spc="-400" dirty="0"/>
              <a:t> </a:t>
            </a:r>
            <a:r>
              <a:rPr lang="en-US" spc="-90" dirty="0"/>
              <a:t>caveat:</a:t>
            </a:r>
            <a:r>
              <a:rPr lang="en-US" spc="-190" dirty="0"/>
              <a:t> </a:t>
            </a:r>
            <a:r>
              <a:rPr lang="en-US" spc="-90" dirty="0"/>
              <a:t>“chart</a:t>
            </a:r>
            <a:r>
              <a:rPr lang="en-US" spc="-190" dirty="0"/>
              <a:t> </a:t>
            </a:r>
            <a:r>
              <a:rPr lang="en-US" spc="-95" dirty="0"/>
              <a:t>junk”</a:t>
            </a:r>
            <a:r>
              <a:rPr lang="en-US" spc="-190" dirty="0"/>
              <a:t> </a:t>
            </a:r>
            <a:r>
              <a:rPr lang="en-US" spc="-70" dirty="0"/>
              <a:t>and</a:t>
            </a:r>
            <a:r>
              <a:rPr lang="en-US" spc="-190" dirty="0"/>
              <a:t> </a:t>
            </a:r>
            <a:r>
              <a:rPr lang="en-US" spc="-65" dirty="0"/>
              <a:t>recall</a:t>
            </a:r>
            <a:endParaRPr lang="en-US" dirty="0"/>
          </a:p>
        </p:txBody>
      </p:sp>
      <p:pic>
        <p:nvPicPr>
          <p:cNvPr id="10" name="Picture 9" descr="A graph of blue and white bars&#10;&#10;Description automatically generated with medium confidence">
            <a:extLst>
              <a:ext uri="{FF2B5EF4-FFF2-40B4-BE49-F238E27FC236}">
                <a16:creationId xmlns:a16="http://schemas.microsoft.com/office/drawing/2014/main" id="{529C7730-F2DE-1432-1202-81BE4B2C8671}"/>
              </a:ext>
            </a:extLst>
          </p:cNvPr>
          <p:cNvPicPr>
            <a:picLocks noChangeAspect="1"/>
          </p:cNvPicPr>
          <p:nvPr/>
        </p:nvPicPr>
        <p:blipFill>
          <a:blip r:embed="rId2"/>
          <a:srcRect t="5085"/>
          <a:stretch/>
        </p:blipFill>
        <p:spPr>
          <a:xfrm>
            <a:off x="3867150" y="2002028"/>
            <a:ext cx="7099300" cy="2844800"/>
          </a:xfrm>
          <a:prstGeom prst="rect">
            <a:avLst/>
          </a:prstGeom>
        </p:spPr>
      </p:pic>
    </p:spTree>
    <p:extLst>
      <p:ext uri="{BB962C8B-B14F-4D97-AF65-F5344CB8AC3E}">
        <p14:creationId xmlns:p14="http://schemas.microsoft.com/office/powerpoint/2010/main" val="2663077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3351546" y="6234705"/>
            <a:ext cx="8409940" cy="197490"/>
          </a:xfrm>
          <a:prstGeom prst="rect">
            <a:avLst/>
          </a:prstGeom>
        </p:spPr>
        <p:txBody>
          <a:bodyPr vert="horz" wrap="square" lIns="0" tIns="12700" rIns="0" bIns="0" rtlCol="0">
            <a:spAutoFit/>
          </a:bodyPr>
          <a:lstStyle/>
          <a:p>
            <a:pPr marL="12700">
              <a:spcBef>
                <a:spcPts val="100"/>
              </a:spcBef>
            </a:pPr>
            <a:r>
              <a:rPr sz="1200" dirty="0">
                <a:solidFill>
                  <a:srgbClr val="292934"/>
                </a:solidFill>
                <a:latin typeface="Arial"/>
                <a:cs typeface="Arial"/>
              </a:rPr>
              <a:t>Bateman</a:t>
            </a:r>
            <a:r>
              <a:rPr sz="1200" spc="-35" dirty="0">
                <a:solidFill>
                  <a:srgbClr val="292934"/>
                </a:solidFill>
                <a:latin typeface="Arial"/>
                <a:cs typeface="Arial"/>
              </a:rPr>
              <a:t> </a:t>
            </a:r>
            <a:r>
              <a:rPr sz="1200" dirty="0">
                <a:solidFill>
                  <a:srgbClr val="292934"/>
                </a:solidFill>
                <a:latin typeface="Arial"/>
                <a:cs typeface="Arial"/>
              </a:rPr>
              <a:t>et</a:t>
            </a:r>
            <a:r>
              <a:rPr sz="1200" spc="-25" dirty="0">
                <a:solidFill>
                  <a:srgbClr val="292934"/>
                </a:solidFill>
                <a:latin typeface="Arial"/>
                <a:cs typeface="Arial"/>
              </a:rPr>
              <a:t> </a:t>
            </a:r>
            <a:r>
              <a:rPr sz="1200" dirty="0">
                <a:solidFill>
                  <a:srgbClr val="292934"/>
                </a:solidFill>
                <a:latin typeface="Arial"/>
                <a:cs typeface="Arial"/>
              </a:rPr>
              <a:t>al.</a:t>
            </a:r>
            <a:r>
              <a:rPr sz="1200" spc="-25" dirty="0">
                <a:solidFill>
                  <a:srgbClr val="292934"/>
                </a:solidFill>
                <a:latin typeface="Arial"/>
                <a:cs typeface="Arial"/>
              </a:rPr>
              <a:t> </a:t>
            </a:r>
            <a:r>
              <a:rPr sz="1200" dirty="0">
                <a:solidFill>
                  <a:srgbClr val="292934"/>
                </a:solidFill>
                <a:latin typeface="Arial"/>
                <a:cs typeface="Arial"/>
              </a:rPr>
              <a:t>“Useful</a:t>
            </a:r>
            <a:r>
              <a:rPr sz="1200" spc="-30" dirty="0">
                <a:solidFill>
                  <a:srgbClr val="292934"/>
                </a:solidFill>
                <a:latin typeface="Arial"/>
                <a:cs typeface="Arial"/>
              </a:rPr>
              <a:t> </a:t>
            </a:r>
            <a:r>
              <a:rPr sz="1200" dirty="0">
                <a:solidFill>
                  <a:srgbClr val="292934"/>
                </a:solidFill>
                <a:latin typeface="Arial"/>
                <a:cs typeface="Arial"/>
              </a:rPr>
              <a:t>Junk?</a:t>
            </a:r>
            <a:r>
              <a:rPr sz="1200" spc="-55" dirty="0">
                <a:solidFill>
                  <a:srgbClr val="292934"/>
                </a:solidFill>
                <a:latin typeface="Arial"/>
                <a:cs typeface="Arial"/>
              </a:rPr>
              <a:t> </a:t>
            </a:r>
            <a:r>
              <a:rPr sz="1200" dirty="0">
                <a:solidFill>
                  <a:srgbClr val="292934"/>
                </a:solidFill>
                <a:latin typeface="Arial"/>
                <a:cs typeface="Arial"/>
              </a:rPr>
              <a:t>The</a:t>
            </a:r>
            <a:r>
              <a:rPr sz="1200" spc="-35" dirty="0">
                <a:solidFill>
                  <a:srgbClr val="292934"/>
                </a:solidFill>
                <a:latin typeface="Arial"/>
                <a:cs typeface="Arial"/>
              </a:rPr>
              <a:t> </a:t>
            </a:r>
            <a:r>
              <a:rPr sz="1200" dirty="0">
                <a:solidFill>
                  <a:srgbClr val="292934"/>
                </a:solidFill>
                <a:latin typeface="Arial"/>
                <a:cs typeface="Arial"/>
              </a:rPr>
              <a:t>Effects</a:t>
            </a:r>
            <a:r>
              <a:rPr sz="1200" spc="-30" dirty="0">
                <a:solidFill>
                  <a:srgbClr val="292934"/>
                </a:solidFill>
                <a:latin typeface="Arial"/>
                <a:cs typeface="Arial"/>
              </a:rPr>
              <a:t> </a:t>
            </a:r>
            <a:r>
              <a:rPr sz="1200" dirty="0">
                <a:solidFill>
                  <a:srgbClr val="292934"/>
                </a:solidFill>
                <a:latin typeface="Arial"/>
                <a:cs typeface="Arial"/>
              </a:rPr>
              <a:t>of</a:t>
            </a:r>
            <a:r>
              <a:rPr sz="1200" spc="-25" dirty="0">
                <a:solidFill>
                  <a:srgbClr val="292934"/>
                </a:solidFill>
                <a:latin typeface="Arial"/>
                <a:cs typeface="Arial"/>
              </a:rPr>
              <a:t> </a:t>
            </a:r>
            <a:r>
              <a:rPr sz="1200" dirty="0">
                <a:solidFill>
                  <a:srgbClr val="292934"/>
                </a:solidFill>
                <a:latin typeface="Arial"/>
                <a:cs typeface="Arial"/>
              </a:rPr>
              <a:t>Visual</a:t>
            </a:r>
            <a:r>
              <a:rPr sz="1200" spc="-30" dirty="0">
                <a:solidFill>
                  <a:srgbClr val="292934"/>
                </a:solidFill>
                <a:latin typeface="Arial"/>
                <a:cs typeface="Arial"/>
              </a:rPr>
              <a:t> </a:t>
            </a:r>
            <a:r>
              <a:rPr sz="1200" dirty="0">
                <a:solidFill>
                  <a:srgbClr val="292934"/>
                </a:solidFill>
                <a:latin typeface="Arial"/>
                <a:cs typeface="Arial"/>
              </a:rPr>
              <a:t>Embellishment</a:t>
            </a:r>
            <a:r>
              <a:rPr sz="1200" spc="-25" dirty="0">
                <a:solidFill>
                  <a:srgbClr val="292934"/>
                </a:solidFill>
                <a:latin typeface="Arial"/>
                <a:cs typeface="Arial"/>
              </a:rPr>
              <a:t> </a:t>
            </a:r>
            <a:r>
              <a:rPr sz="1200" dirty="0">
                <a:solidFill>
                  <a:srgbClr val="292934"/>
                </a:solidFill>
                <a:latin typeface="Arial"/>
                <a:cs typeface="Arial"/>
              </a:rPr>
              <a:t>on</a:t>
            </a:r>
            <a:r>
              <a:rPr sz="1200" spc="-35" dirty="0">
                <a:solidFill>
                  <a:srgbClr val="292934"/>
                </a:solidFill>
                <a:latin typeface="Arial"/>
                <a:cs typeface="Arial"/>
              </a:rPr>
              <a:t> </a:t>
            </a:r>
            <a:r>
              <a:rPr sz="1200" dirty="0">
                <a:solidFill>
                  <a:srgbClr val="292934"/>
                </a:solidFill>
                <a:latin typeface="Arial"/>
                <a:cs typeface="Arial"/>
              </a:rPr>
              <a:t>Comprehension</a:t>
            </a:r>
            <a:r>
              <a:rPr sz="1200" spc="-30" dirty="0">
                <a:solidFill>
                  <a:srgbClr val="292934"/>
                </a:solidFill>
                <a:latin typeface="Arial"/>
                <a:cs typeface="Arial"/>
              </a:rPr>
              <a:t> </a:t>
            </a:r>
            <a:r>
              <a:rPr sz="1200" dirty="0">
                <a:solidFill>
                  <a:srgbClr val="292934"/>
                </a:solidFill>
                <a:latin typeface="Arial"/>
                <a:cs typeface="Arial"/>
              </a:rPr>
              <a:t>and</a:t>
            </a:r>
            <a:r>
              <a:rPr sz="1200" spc="-35" dirty="0">
                <a:solidFill>
                  <a:srgbClr val="292934"/>
                </a:solidFill>
                <a:latin typeface="Arial"/>
                <a:cs typeface="Arial"/>
              </a:rPr>
              <a:t> </a:t>
            </a:r>
            <a:r>
              <a:rPr sz="1200" dirty="0">
                <a:solidFill>
                  <a:srgbClr val="292934"/>
                </a:solidFill>
                <a:latin typeface="Arial"/>
                <a:cs typeface="Arial"/>
              </a:rPr>
              <a:t>Memorability</a:t>
            </a:r>
            <a:r>
              <a:rPr sz="1200" spc="-30" dirty="0">
                <a:solidFill>
                  <a:srgbClr val="292934"/>
                </a:solidFill>
                <a:latin typeface="Arial"/>
                <a:cs typeface="Arial"/>
              </a:rPr>
              <a:t> </a:t>
            </a:r>
            <a:r>
              <a:rPr sz="1200" dirty="0">
                <a:solidFill>
                  <a:srgbClr val="292934"/>
                </a:solidFill>
                <a:latin typeface="Arial"/>
                <a:cs typeface="Arial"/>
              </a:rPr>
              <a:t>of</a:t>
            </a:r>
            <a:r>
              <a:rPr sz="1200" spc="-25" dirty="0">
                <a:solidFill>
                  <a:srgbClr val="292934"/>
                </a:solidFill>
                <a:latin typeface="Arial"/>
                <a:cs typeface="Arial"/>
              </a:rPr>
              <a:t> </a:t>
            </a:r>
            <a:r>
              <a:rPr sz="1200" dirty="0">
                <a:solidFill>
                  <a:srgbClr val="292934"/>
                </a:solidFill>
                <a:latin typeface="Arial"/>
                <a:cs typeface="Arial"/>
              </a:rPr>
              <a:t>Charts”,</a:t>
            </a:r>
            <a:r>
              <a:rPr sz="1200" spc="-25" dirty="0">
                <a:solidFill>
                  <a:srgbClr val="292934"/>
                </a:solidFill>
                <a:latin typeface="Arial"/>
                <a:cs typeface="Arial"/>
              </a:rPr>
              <a:t> </a:t>
            </a:r>
            <a:r>
              <a:rPr sz="1200" dirty="0">
                <a:solidFill>
                  <a:srgbClr val="292934"/>
                </a:solidFill>
                <a:latin typeface="Arial"/>
                <a:cs typeface="Arial"/>
              </a:rPr>
              <a:t>CHI</a:t>
            </a:r>
            <a:r>
              <a:rPr sz="1200" spc="-25" dirty="0">
                <a:solidFill>
                  <a:srgbClr val="292934"/>
                </a:solidFill>
                <a:latin typeface="Arial"/>
                <a:cs typeface="Arial"/>
              </a:rPr>
              <a:t> </a:t>
            </a:r>
            <a:r>
              <a:rPr sz="1200" spc="-20" dirty="0">
                <a:solidFill>
                  <a:srgbClr val="292934"/>
                </a:solidFill>
                <a:latin typeface="Arial"/>
                <a:cs typeface="Arial"/>
              </a:rPr>
              <a:t>2010</a:t>
            </a:r>
            <a:endParaRPr sz="1200">
              <a:latin typeface="Arial"/>
              <a:cs typeface="Arial"/>
            </a:endParaRPr>
          </a:p>
        </p:txBody>
      </p:sp>
      <p:sp>
        <p:nvSpPr>
          <p:cNvPr id="9" name="Title 1">
            <a:extLst>
              <a:ext uri="{FF2B5EF4-FFF2-40B4-BE49-F238E27FC236}">
                <a16:creationId xmlns:a16="http://schemas.microsoft.com/office/drawing/2014/main" id="{A3284FF0-F5AD-36EA-B159-252200774639}"/>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A</a:t>
            </a:r>
            <a:r>
              <a:rPr lang="en-US" spc="-400" dirty="0"/>
              <a:t> </a:t>
            </a:r>
            <a:r>
              <a:rPr lang="en-US" spc="-90" dirty="0"/>
              <a:t>caveat:</a:t>
            </a:r>
            <a:r>
              <a:rPr lang="en-US" spc="-190" dirty="0"/>
              <a:t> </a:t>
            </a:r>
            <a:r>
              <a:rPr lang="en-US" spc="-90" dirty="0"/>
              <a:t>“chart</a:t>
            </a:r>
            <a:r>
              <a:rPr lang="en-US" spc="-190" dirty="0"/>
              <a:t> </a:t>
            </a:r>
            <a:r>
              <a:rPr lang="en-US" spc="-95" dirty="0"/>
              <a:t>junk”</a:t>
            </a:r>
            <a:r>
              <a:rPr lang="en-US" spc="-190" dirty="0"/>
              <a:t> </a:t>
            </a:r>
            <a:r>
              <a:rPr lang="en-US" spc="-70" dirty="0"/>
              <a:t>and</a:t>
            </a:r>
            <a:r>
              <a:rPr lang="en-US" spc="-190" dirty="0"/>
              <a:t> </a:t>
            </a:r>
            <a:r>
              <a:rPr lang="en-US" spc="-65" dirty="0"/>
              <a:t>preference</a:t>
            </a:r>
            <a:endParaRPr lang="en-US" dirty="0"/>
          </a:p>
        </p:txBody>
      </p:sp>
      <p:pic>
        <p:nvPicPr>
          <p:cNvPr id="3" name="Picture 2" descr="A graph of a bar chart&#10;&#10;Description automatically generated with medium confidence">
            <a:extLst>
              <a:ext uri="{FF2B5EF4-FFF2-40B4-BE49-F238E27FC236}">
                <a16:creationId xmlns:a16="http://schemas.microsoft.com/office/drawing/2014/main" id="{B836C0DC-05AB-08A9-CE34-0C5D6828E0DC}"/>
              </a:ext>
            </a:extLst>
          </p:cNvPr>
          <p:cNvPicPr>
            <a:picLocks noChangeAspect="1"/>
          </p:cNvPicPr>
          <p:nvPr/>
        </p:nvPicPr>
        <p:blipFill>
          <a:blip r:embed="rId2"/>
          <a:stretch>
            <a:fillRect/>
          </a:stretch>
        </p:blipFill>
        <p:spPr>
          <a:xfrm>
            <a:off x="3759200" y="1835150"/>
            <a:ext cx="6883400" cy="3416300"/>
          </a:xfrm>
          <a:prstGeom prst="rect">
            <a:avLst/>
          </a:prstGeom>
        </p:spPr>
      </p:pic>
    </p:spTree>
    <p:extLst>
      <p:ext uri="{BB962C8B-B14F-4D97-AF65-F5344CB8AC3E}">
        <p14:creationId xmlns:p14="http://schemas.microsoft.com/office/powerpoint/2010/main" val="1983771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3" cstate="print"/>
          <a:stretch>
            <a:fillRect/>
          </a:stretch>
        </p:blipFill>
        <p:spPr>
          <a:xfrm>
            <a:off x="3573340" y="1815885"/>
            <a:ext cx="4136910" cy="3084734"/>
          </a:xfrm>
          <a:prstGeom prst="rect">
            <a:avLst/>
          </a:prstGeom>
        </p:spPr>
      </p:pic>
      <p:pic>
        <p:nvPicPr>
          <p:cNvPr id="4" name="object 4"/>
          <p:cNvPicPr/>
          <p:nvPr/>
        </p:nvPicPr>
        <p:blipFill>
          <a:blip r:embed="rId4" cstate="print"/>
          <a:stretch>
            <a:fillRect/>
          </a:stretch>
        </p:blipFill>
        <p:spPr>
          <a:xfrm>
            <a:off x="7825361" y="2046343"/>
            <a:ext cx="3909439" cy="2551057"/>
          </a:xfrm>
          <a:prstGeom prst="rect">
            <a:avLst/>
          </a:prstGeom>
        </p:spPr>
      </p:pic>
      <p:sp>
        <p:nvSpPr>
          <p:cNvPr id="5" name="Title 1">
            <a:extLst>
              <a:ext uri="{FF2B5EF4-FFF2-40B4-BE49-F238E27FC236}">
                <a16:creationId xmlns:a16="http://schemas.microsoft.com/office/drawing/2014/main" id="{951E5340-511B-ED6A-195F-59C0C141922A}"/>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pc="-95" dirty="0"/>
              <a:t>Chart</a:t>
            </a:r>
            <a:r>
              <a:rPr lang="en-US" spc="-180" dirty="0"/>
              <a:t> </a:t>
            </a:r>
            <a:r>
              <a:rPr lang="en-US" spc="-85" dirty="0"/>
              <a:t>junk</a:t>
            </a:r>
            <a:r>
              <a:rPr lang="en-US" spc="-175" dirty="0"/>
              <a:t> </a:t>
            </a:r>
            <a:r>
              <a:rPr lang="en-US" spc="-70" dirty="0"/>
              <a:t>and</a:t>
            </a:r>
            <a:r>
              <a:rPr lang="en-US" spc="-185" dirty="0"/>
              <a:t> </a:t>
            </a:r>
            <a:r>
              <a:rPr lang="en-US" spc="-75" dirty="0"/>
              <a:t>eye</a:t>
            </a:r>
            <a:r>
              <a:rPr lang="en-US" spc="-180" dirty="0"/>
              <a:t> </a:t>
            </a:r>
            <a:r>
              <a:rPr lang="en-US" spc="-80" dirty="0"/>
              <a:t>gaze</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33AF-9A37-F0B4-D3E8-EBE6FFCA80E2}"/>
              </a:ext>
            </a:extLst>
          </p:cNvPr>
          <p:cNvSpPr>
            <a:spLocks noGrp="1"/>
          </p:cNvSpPr>
          <p:nvPr>
            <p:ph type="title"/>
          </p:nvPr>
        </p:nvSpPr>
        <p:spPr/>
        <p:txBody>
          <a:bodyPr/>
          <a:lstStyle/>
          <a:p>
            <a:r>
              <a:rPr lang="en-US" dirty="0"/>
              <a:t>Returning to the Marks and Channels Activity</a:t>
            </a:r>
            <a:endParaRPr lang="en-US" b="1" dirty="0"/>
          </a:p>
        </p:txBody>
      </p:sp>
      <p:sp>
        <p:nvSpPr>
          <p:cNvPr id="3" name="Content Placeholder 2">
            <a:extLst>
              <a:ext uri="{FF2B5EF4-FFF2-40B4-BE49-F238E27FC236}">
                <a16:creationId xmlns:a16="http://schemas.microsoft.com/office/drawing/2014/main" id="{67A36C70-E762-076F-31EA-3A28AAFD2097}"/>
              </a:ext>
            </a:extLst>
          </p:cNvPr>
          <p:cNvSpPr>
            <a:spLocks noGrp="1"/>
          </p:cNvSpPr>
          <p:nvPr>
            <p:ph idx="1"/>
          </p:nvPr>
        </p:nvSpPr>
        <p:spPr>
          <a:xfrm>
            <a:off x="3869268" y="864107"/>
            <a:ext cx="7315200" cy="5589701"/>
          </a:xfrm>
        </p:spPr>
        <p:txBody>
          <a:bodyPr anchor="t">
            <a:normAutofit fontScale="92500" lnSpcReduction="20000"/>
          </a:bodyPr>
          <a:lstStyle/>
          <a:p>
            <a:r>
              <a:rPr lang="en-US" sz="2800" dirty="0"/>
              <a:t>Work with 2 other people. Be prepared to share your work with the class. </a:t>
            </a:r>
          </a:p>
          <a:p>
            <a:endParaRPr lang="en-US" sz="2800" dirty="0"/>
          </a:p>
          <a:p>
            <a:r>
              <a:rPr lang="en-US" sz="2800" dirty="0"/>
              <a:t>Find a data visualization you think is interesting</a:t>
            </a:r>
          </a:p>
          <a:p>
            <a:pPr lvl="1"/>
            <a:r>
              <a:rPr lang="en-US" sz="2400" dirty="0"/>
              <a:t>Some ideas: New sites, government sites, Tableau, </a:t>
            </a:r>
            <a:r>
              <a:rPr lang="en-US" sz="2400" dirty="0" err="1"/>
              <a:t>massvis.mit.edu</a:t>
            </a:r>
            <a:r>
              <a:rPr lang="en-US" sz="2400" dirty="0"/>
              <a:t> </a:t>
            </a:r>
          </a:p>
          <a:p>
            <a:pPr lvl="1"/>
            <a:r>
              <a:rPr lang="en-US" sz="2400" dirty="0"/>
              <a:t>Write down what you chose on the board so we don’t get repeats! </a:t>
            </a:r>
          </a:p>
          <a:p>
            <a:endParaRPr lang="en-US" sz="2800" dirty="0"/>
          </a:p>
          <a:p>
            <a:r>
              <a:rPr lang="en-US" sz="2800" dirty="0"/>
              <a:t>Answer:</a:t>
            </a:r>
          </a:p>
          <a:p>
            <a:pPr marL="1017270" lvl="1" indent="-514350">
              <a:buFont typeface="+mj-lt"/>
              <a:buAutoNum type="arabicPeriod"/>
            </a:pPr>
            <a:r>
              <a:rPr lang="en-US" sz="2600" dirty="0"/>
              <a:t>Why did you choose this specific visualization?</a:t>
            </a:r>
          </a:p>
          <a:p>
            <a:pPr marL="1017270" lvl="1" indent="-514350">
              <a:buFont typeface="+mj-lt"/>
              <a:buAutoNum type="arabicPeriod"/>
            </a:pPr>
            <a:r>
              <a:rPr lang="en-US" sz="2600" dirty="0"/>
              <a:t>Does the visualization follow all the design principles we just looked at? </a:t>
            </a:r>
          </a:p>
          <a:p>
            <a:pPr marL="1474470" lvl="2" indent="-514350">
              <a:buFont typeface="+mj-lt"/>
              <a:buAutoNum type="arabicPeriod"/>
            </a:pPr>
            <a:r>
              <a:rPr lang="en-US" sz="2600" dirty="0"/>
              <a:t>If not, which are violated and how?</a:t>
            </a:r>
          </a:p>
          <a:p>
            <a:pPr marL="1017270" lvl="1" indent="-514350">
              <a:buFont typeface="+mj-lt"/>
              <a:buAutoNum type="arabicPeriod"/>
            </a:pPr>
            <a:r>
              <a:rPr lang="en-US" sz="2600" dirty="0"/>
              <a:t>Do you think your answer to (2) impacted your answer to (1)? </a:t>
            </a:r>
          </a:p>
          <a:p>
            <a:endParaRPr lang="en-US" sz="2800" dirty="0"/>
          </a:p>
        </p:txBody>
      </p:sp>
    </p:spTree>
    <p:extLst>
      <p:ext uri="{BB962C8B-B14F-4D97-AF65-F5344CB8AC3E}">
        <p14:creationId xmlns:p14="http://schemas.microsoft.com/office/powerpoint/2010/main" val="403805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 name="Title 1">
            <a:extLst>
              <a:ext uri="{FF2B5EF4-FFF2-40B4-BE49-F238E27FC236}">
                <a16:creationId xmlns:a16="http://schemas.microsoft.com/office/drawing/2014/main" id="{7742B386-7114-281E-65BC-9E5FCD4653E6}"/>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The “gestalt effect”</a:t>
            </a:r>
          </a:p>
        </p:txBody>
      </p:sp>
      <p:sp>
        <p:nvSpPr>
          <p:cNvPr id="5" name="Content Placeholder 2">
            <a:extLst>
              <a:ext uri="{FF2B5EF4-FFF2-40B4-BE49-F238E27FC236}">
                <a16:creationId xmlns:a16="http://schemas.microsoft.com/office/drawing/2014/main" id="{5F211D76-E901-8BC9-5621-B5680D512CFB}"/>
              </a:ext>
            </a:extLst>
          </p:cNvPr>
          <p:cNvSpPr>
            <a:spLocks noGrp="1"/>
          </p:cNvSpPr>
          <p:nvPr>
            <p:ph idx="1"/>
          </p:nvPr>
        </p:nvSpPr>
        <p:spPr>
          <a:xfrm>
            <a:off x="3869267" y="4921456"/>
            <a:ext cx="7779393" cy="803564"/>
          </a:xfrm>
        </p:spPr>
        <p:txBody>
          <a:bodyPr anchor="t">
            <a:normAutofit/>
          </a:bodyPr>
          <a:lstStyle/>
          <a:p>
            <a:pPr marL="0" indent="0">
              <a:buNone/>
            </a:pPr>
            <a:r>
              <a:rPr lang="en-US" sz="2400" dirty="0"/>
              <a:t>Our brain’s ability to generate whole forms, instead of just collections of unrelated elements</a:t>
            </a:r>
          </a:p>
        </p:txBody>
      </p:sp>
      <p:pic>
        <p:nvPicPr>
          <p:cNvPr id="7" name="Picture 6" descr="A screenshot of a computer&#10;&#10;Description automatically generated">
            <a:extLst>
              <a:ext uri="{FF2B5EF4-FFF2-40B4-BE49-F238E27FC236}">
                <a16:creationId xmlns:a16="http://schemas.microsoft.com/office/drawing/2014/main" id="{862960CD-B1AC-217D-B790-1C4462D1F16A}"/>
              </a:ext>
            </a:extLst>
          </p:cNvPr>
          <p:cNvPicPr>
            <a:picLocks noChangeAspect="1"/>
          </p:cNvPicPr>
          <p:nvPr/>
        </p:nvPicPr>
        <p:blipFill>
          <a:blip r:embed="rId3"/>
          <a:stretch>
            <a:fillRect/>
          </a:stretch>
        </p:blipFill>
        <p:spPr>
          <a:xfrm>
            <a:off x="3714172" y="1423554"/>
            <a:ext cx="7772400" cy="31135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22"/>
          <p:cNvSpPr/>
          <p:nvPr/>
        </p:nvSpPr>
        <p:spPr>
          <a:xfrm>
            <a:off x="3526445" y="3701708"/>
            <a:ext cx="2097557" cy="444500"/>
          </a:xfrm>
          <a:prstGeom prst="rect">
            <a:avLst/>
          </a:prstGeom>
          <a:noFill/>
          <a:ln>
            <a:noFill/>
          </a:ln>
        </p:spPr>
        <p:txBody>
          <a:bodyPr spcFirstLastPara="1" wrap="square" lIns="91425" tIns="45700" rIns="91425" bIns="45700" anchor="t" anchorCtr="0">
            <a:noAutofit/>
          </a:bodyPr>
          <a:lstStyle/>
          <a:p>
            <a:r>
              <a:rPr lang="en-US" sz="1200" dirty="0">
                <a:solidFill>
                  <a:schemeClr val="tx1">
                    <a:lumMod val="75000"/>
                    <a:lumOff val="25000"/>
                  </a:schemeClr>
                </a:solidFill>
                <a:latin typeface="Arial"/>
                <a:ea typeface="Arial"/>
                <a:cs typeface="Arial"/>
                <a:sym typeface="Arial"/>
              </a:rPr>
              <a:t>Demonstration of reification in perception from Lehar S. (2003) The World In Your Head, Lawrence Erlbaum, Mahwah, NJ. p. 52, Fig. 3.3</a:t>
            </a:r>
            <a:endParaRPr dirty="0">
              <a:solidFill>
                <a:schemeClr val="tx1">
                  <a:lumMod val="75000"/>
                  <a:lumOff val="25000"/>
                </a:schemeClr>
              </a:solidFill>
            </a:endParaRPr>
          </a:p>
        </p:txBody>
      </p:sp>
      <p:sp>
        <p:nvSpPr>
          <p:cNvPr id="2" name="Title 1">
            <a:extLst>
              <a:ext uri="{FF2B5EF4-FFF2-40B4-BE49-F238E27FC236}">
                <a16:creationId xmlns:a16="http://schemas.microsoft.com/office/drawing/2014/main" id="{61823899-3CF9-AB95-4B46-E5518DF6B6E7}"/>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Gestalt effects</a:t>
            </a:r>
          </a:p>
        </p:txBody>
      </p:sp>
      <p:sp>
        <p:nvSpPr>
          <p:cNvPr id="5" name="Google Shape;225;p22">
            <a:extLst>
              <a:ext uri="{FF2B5EF4-FFF2-40B4-BE49-F238E27FC236}">
                <a16:creationId xmlns:a16="http://schemas.microsoft.com/office/drawing/2014/main" id="{9209A703-8E4B-D2D1-4C48-99596A334597}"/>
              </a:ext>
            </a:extLst>
          </p:cNvPr>
          <p:cNvSpPr txBox="1">
            <a:spLocks/>
          </p:cNvSpPr>
          <p:nvPr/>
        </p:nvSpPr>
        <p:spPr>
          <a:xfrm>
            <a:off x="3602182" y="824346"/>
            <a:ext cx="8229600" cy="990600"/>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spcBef>
                <a:spcPts val="0"/>
              </a:spcBef>
              <a:buClr>
                <a:schemeClr val="dk2"/>
              </a:buClr>
            </a:pPr>
            <a:r>
              <a:rPr lang="en-US" sz="2400" dirty="0">
                <a:solidFill>
                  <a:schemeClr val="dk2"/>
                </a:solidFill>
                <a:latin typeface="+mn-lt"/>
                <a:ea typeface="Arial"/>
                <a:cs typeface="Arial"/>
                <a:sym typeface="Arial"/>
              </a:rPr>
              <a:t>Reification</a:t>
            </a:r>
          </a:p>
        </p:txBody>
      </p:sp>
      <p:grpSp>
        <p:nvGrpSpPr>
          <p:cNvPr id="6" name="object 4">
            <a:extLst>
              <a:ext uri="{FF2B5EF4-FFF2-40B4-BE49-F238E27FC236}">
                <a16:creationId xmlns:a16="http://schemas.microsoft.com/office/drawing/2014/main" id="{C631758C-5F36-57D4-D6A7-64E8281E054B}"/>
              </a:ext>
            </a:extLst>
          </p:cNvPr>
          <p:cNvGrpSpPr/>
          <p:nvPr/>
        </p:nvGrpSpPr>
        <p:grpSpPr>
          <a:xfrm>
            <a:off x="3602182" y="1560947"/>
            <a:ext cx="1660339" cy="1868053"/>
            <a:chOff x="2965963" y="1809123"/>
            <a:chExt cx="3361054" cy="3434715"/>
          </a:xfrm>
        </p:grpSpPr>
        <p:pic>
          <p:nvPicPr>
            <p:cNvPr id="7" name="object 5">
              <a:extLst>
                <a:ext uri="{FF2B5EF4-FFF2-40B4-BE49-F238E27FC236}">
                  <a16:creationId xmlns:a16="http://schemas.microsoft.com/office/drawing/2014/main" id="{D3C0EB84-555B-D781-E016-0CCD01D47EF1}"/>
                </a:ext>
              </a:extLst>
            </p:cNvPr>
            <p:cNvPicPr/>
            <p:nvPr/>
          </p:nvPicPr>
          <p:blipFill>
            <a:blip r:embed="rId3" cstate="print"/>
            <a:stretch>
              <a:fillRect/>
            </a:stretch>
          </p:blipFill>
          <p:spPr>
            <a:xfrm>
              <a:off x="3140453" y="2020530"/>
              <a:ext cx="3175675" cy="2903324"/>
            </a:xfrm>
            <a:prstGeom prst="rect">
              <a:avLst/>
            </a:prstGeom>
          </p:spPr>
        </p:pic>
        <p:pic>
          <p:nvPicPr>
            <p:cNvPr id="8" name="object 6">
              <a:extLst>
                <a:ext uri="{FF2B5EF4-FFF2-40B4-BE49-F238E27FC236}">
                  <a16:creationId xmlns:a16="http://schemas.microsoft.com/office/drawing/2014/main" id="{1BA508EF-CA8F-C6BD-8112-8E5E28513E8F}"/>
                </a:ext>
              </a:extLst>
            </p:cNvPr>
            <p:cNvPicPr/>
            <p:nvPr/>
          </p:nvPicPr>
          <p:blipFill>
            <a:blip r:embed="rId4" cstate="print"/>
            <a:stretch>
              <a:fillRect/>
            </a:stretch>
          </p:blipFill>
          <p:spPr>
            <a:xfrm>
              <a:off x="2965963" y="1809123"/>
              <a:ext cx="3360696" cy="3434144"/>
            </a:xfrm>
            <a:prstGeom prst="rect">
              <a:avLst/>
            </a:prstGeom>
          </p:spPr>
        </p:pic>
      </p:grpSp>
      <p:sp>
        <p:nvSpPr>
          <p:cNvPr id="3" name="Google Shape;225;p22">
            <a:extLst>
              <a:ext uri="{FF2B5EF4-FFF2-40B4-BE49-F238E27FC236}">
                <a16:creationId xmlns:a16="http://schemas.microsoft.com/office/drawing/2014/main" id="{01A1D1B9-338A-B84F-6906-561793987293}"/>
              </a:ext>
            </a:extLst>
          </p:cNvPr>
          <p:cNvSpPr txBox="1">
            <a:spLocks noGrp="1"/>
          </p:cNvSpPr>
          <p:nvPr>
            <p:ph type="title"/>
          </p:nvPr>
        </p:nvSpPr>
        <p:spPr>
          <a:xfrm>
            <a:off x="5596082" y="824346"/>
            <a:ext cx="8229600" cy="990600"/>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2"/>
              </a:buClr>
            </a:pPr>
            <a:r>
              <a:rPr lang="en-US" sz="2400" dirty="0">
                <a:solidFill>
                  <a:schemeClr val="dk2"/>
                </a:solidFill>
                <a:latin typeface="+mn-lt"/>
                <a:ea typeface="Arial"/>
                <a:cs typeface="Arial"/>
                <a:sym typeface="Arial"/>
              </a:rPr>
              <a:t>Emergence</a:t>
            </a:r>
            <a:endParaRPr sz="2400" dirty="0">
              <a:solidFill>
                <a:schemeClr val="dk2"/>
              </a:solidFill>
              <a:latin typeface="+mn-lt"/>
              <a:ea typeface="Arial"/>
              <a:cs typeface="Arial"/>
              <a:sym typeface="Arial"/>
            </a:endParaRPr>
          </a:p>
        </p:txBody>
      </p:sp>
      <p:sp>
        <p:nvSpPr>
          <p:cNvPr id="11" name="object 6">
            <a:extLst>
              <a:ext uri="{FF2B5EF4-FFF2-40B4-BE49-F238E27FC236}">
                <a16:creationId xmlns:a16="http://schemas.microsoft.com/office/drawing/2014/main" id="{D3134014-597D-2D94-048E-AD5C51A8A612}"/>
              </a:ext>
            </a:extLst>
          </p:cNvPr>
          <p:cNvSpPr txBox="1"/>
          <p:nvPr/>
        </p:nvSpPr>
        <p:spPr>
          <a:xfrm>
            <a:off x="5761182" y="3770464"/>
            <a:ext cx="1774212" cy="1120820"/>
          </a:xfrm>
          <a:prstGeom prst="rect">
            <a:avLst/>
          </a:prstGeom>
        </p:spPr>
        <p:txBody>
          <a:bodyPr vert="horz" wrap="square" lIns="0" tIns="12700" rIns="0" bIns="0" rtlCol="0">
            <a:spAutoFit/>
          </a:bodyPr>
          <a:lstStyle/>
          <a:p>
            <a:pPr marL="12700">
              <a:lnSpc>
                <a:spcPct val="100000"/>
              </a:lnSpc>
              <a:spcBef>
                <a:spcPts val="100"/>
              </a:spcBef>
            </a:pPr>
            <a:r>
              <a:rPr lang="en-US" sz="1200" dirty="0">
                <a:solidFill>
                  <a:schemeClr val="tx1">
                    <a:lumMod val="75000"/>
                    <a:lumOff val="25000"/>
                  </a:schemeClr>
                </a:solidFill>
                <a:latin typeface="Arial"/>
                <a:cs typeface="Arial"/>
              </a:rPr>
              <a:t>https://</a:t>
            </a:r>
            <a:r>
              <a:rPr lang="en-US" sz="1200" dirty="0" err="1">
                <a:solidFill>
                  <a:schemeClr val="tx1">
                    <a:lumMod val="75000"/>
                    <a:lumOff val="25000"/>
                  </a:schemeClr>
                </a:solidFill>
                <a:latin typeface="Arial"/>
                <a:cs typeface="Arial"/>
              </a:rPr>
              <a:t>www.interaction-design.org</a:t>
            </a:r>
            <a:r>
              <a:rPr lang="en-US" sz="1200" dirty="0">
                <a:solidFill>
                  <a:schemeClr val="tx1">
                    <a:lumMod val="75000"/>
                    <a:lumOff val="25000"/>
                  </a:schemeClr>
                </a:solidFill>
                <a:latin typeface="Arial"/>
                <a:cs typeface="Arial"/>
              </a:rPr>
              <a:t>/literature/topics/gestalt-principles#docs-internal-guid-f7074e47-7fff-b4dc-f0f5-966e09f6b4e7</a:t>
            </a:r>
            <a:endParaRPr sz="1200" dirty="0">
              <a:solidFill>
                <a:schemeClr val="tx1">
                  <a:lumMod val="75000"/>
                  <a:lumOff val="25000"/>
                </a:schemeClr>
              </a:solidFill>
              <a:latin typeface="Arial"/>
              <a:cs typeface="Arial"/>
            </a:endParaRPr>
          </a:p>
        </p:txBody>
      </p:sp>
      <p:sp>
        <p:nvSpPr>
          <p:cNvPr id="12" name="Google Shape;225;p22">
            <a:extLst>
              <a:ext uri="{FF2B5EF4-FFF2-40B4-BE49-F238E27FC236}">
                <a16:creationId xmlns:a16="http://schemas.microsoft.com/office/drawing/2014/main" id="{6DB5BC66-2C68-6F0F-90B2-807B6CE77AB9}"/>
              </a:ext>
            </a:extLst>
          </p:cNvPr>
          <p:cNvSpPr txBox="1">
            <a:spLocks/>
          </p:cNvSpPr>
          <p:nvPr/>
        </p:nvSpPr>
        <p:spPr>
          <a:xfrm>
            <a:off x="8068622" y="867341"/>
            <a:ext cx="8229600" cy="990600"/>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spcBef>
                <a:spcPts val="0"/>
              </a:spcBef>
              <a:buClr>
                <a:schemeClr val="dk2"/>
              </a:buClr>
            </a:pPr>
            <a:r>
              <a:rPr lang="en-US" sz="2400" dirty="0" err="1">
                <a:solidFill>
                  <a:schemeClr val="dk2"/>
                </a:solidFill>
                <a:latin typeface="+mn-lt"/>
                <a:ea typeface="Arial"/>
                <a:cs typeface="Arial"/>
                <a:sym typeface="Arial"/>
              </a:rPr>
              <a:t>Multistability</a:t>
            </a:r>
            <a:r>
              <a:rPr lang="en-US" sz="2400" dirty="0">
                <a:solidFill>
                  <a:schemeClr val="dk2"/>
                </a:solidFill>
                <a:latin typeface="+mn-lt"/>
                <a:ea typeface="Arial"/>
                <a:cs typeface="Arial"/>
                <a:sym typeface="Arial"/>
              </a:rPr>
              <a:t> </a:t>
            </a:r>
          </a:p>
        </p:txBody>
      </p:sp>
      <p:sp>
        <p:nvSpPr>
          <p:cNvPr id="19" name="Google Shape;225;p22">
            <a:extLst>
              <a:ext uri="{FF2B5EF4-FFF2-40B4-BE49-F238E27FC236}">
                <a16:creationId xmlns:a16="http://schemas.microsoft.com/office/drawing/2014/main" id="{4B409560-6FA0-4E6B-69EB-665ADE49D4B5}"/>
              </a:ext>
            </a:extLst>
          </p:cNvPr>
          <p:cNvSpPr txBox="1">
            <a:spLocks/>
          </p:cNvSpPr>
          <p:nvPr/>
        </p:nvSpPr>
        <p:spPr>
          <a:xfrm>
            <a:off x="10179503" y="867341"/>
            <a:ext cx="8229600" cy="990600"/>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a:spcBef>
                <a:spcPts val="0"/>
              </a:spcBef>
              <a:buClr>
                <a:schemeClr val="dk2"/>
              </a:buClr>
            </a:pPr>
            <a:r>
              <a:rPr lang="en-US" sz="2400" dirty="0">
                <a:solidFill>
                  <a:schemeClr val="dk2"/>
                </a:solidFill>
                <a:latin typeface="+mn-lt"/>
                <a:ea typeface="Arial"/>
                <a:cs typeface="Arial"/>
                <a:sym typeface="Arial"/>
              </a:rPr>
              <a:t>Invariance</a:t>
            </a:r>
          </a:p>
        </p:txBody>
      </p:sp>
      <p:pic>
        <p:nvPicPr>
          <p:cNvPr id="21" name="object 4">
            <a:extLst>
              <a:ext uri="{FF2B5EF4-FFF2-40B4-BE49-F238E27FC236}">
                <a16:creationId xmlns:a16="http://schemas.microsoft.com/office/drawing/2014/main" id="{58B9870C-1900-7B94-2B6C-92DDF2E6F00A}"/>
              </a:ext>
            </a:extLst>
          </p:cNvPr>
          <p:cNvPicPr/>
          <p:nvPr/>
        </p:nvPicPr>
        <p:blipFill>
          <a:blip r:embed="rId5" cstate="print"/>
          <a:stretch>
            <a:fillRect/>
          </a:stretch>
        </p:blipFill>
        <p:spPr>
          <a:xfrm>
            <a:off x="10059144" y="1542893"/>
            <a:ext cx="1774212" cy="1845107"/>
          </a:xfrm>
          <a:prstGeom prst="rect">
            <a:avLst/>
          </a:prstGeom>
        </p:spPr>
      </p:pic>
      <p:sp>
        <p:nvSpPr>
          <p:cNvPr id="23" name="object 6">
            <a:extLst>
              <a:ext uri="{FF2B5EF4-FFF2-40B4-BE49-F238E27FC236}">
                <a16:creationId xmlns:a16="http://schemas.microsoft.com/office/drawing/2014/main" id="{7BA1E4BE-9FC2-8992-191C-F9871E90D3DE}"/>
              </a:ext>
            </a:extLst>
          </p:cNvPr>
          <p:cNvSpPr txBox="1"/>
          <p:nvPr/>
        </p:nvSpPr>
        <p:spPr>
          <a:xfrm>
            <a:off x="9839042" y="3704338"/>
            <a:ext cx="1868946" cy="1100942"/>
          </a:xfrm>
          <a:prstGeom prst="rect">
            <a:avLst/>
          </a:prstGeom>
        </p:spPr>
        <p:txBody>
          <a:bodyPr vert="horz" wrap="square" lIns="0" tIns="23495" rIns="0" bIns="0" rtlCol="0">
            <a:spAutoFit/>
          </a:bodyPr>
          <a:lstStyle/>
          <a:p>
            <a:pPr marL="12700" marR="5080" indent="670560">
              <a:lnSpc>
                <a:spcPts val="1390"/>
              </a:lnSpc>
              <a:spcBef>
                <a:spcPts val="185"/>
              </a:spcBef>
            </a:pPr>
            <a:r>
              <a:rPr lang="en-US" sz="1200" dirty="0">
                <a:solidFill>
                  <a:schemeClr val="tx1">
                    <a:lumMod val="75000"/>
                    <a:lumOff val="25000"/>
                  </a:schemeClr>
                </a:solidFill>
                <a:latin typeface="Arial"/>
                <a:cs typeface="Arial"/>
              </a:rPr>
              <a:t>Demonstration</a:t>
            </a:r>
            <a:r>
              <a:rPr lang="en-US" sz="1200" spc="-35" dirty="0">
                <a:solidFill>
                  <a:schemeClr val="tx1">
                    <a:lumMod val="75000"/>
                    <a:lumOff val="25000"/>
                  </a:schemeClr>
                </a:solidFill>
                <a:latin typeface="Arial"/>
                <a:cs typeface="Arial"/>
              </a:rPr>
              <a:t> </a:t>
            </a:r>
            <a:r>
              <a:rPr lang="en-US" sz="1200" dirty="0">
                <a:solidFill>
                  <a:schemeClr val="tx1">
                    <a:lumMod val="75000"/>
                    <a:lumOff val="25000"/>
                  </a:schemeClr>
                </a:solidFill>
                <a:latin typeface="Arial"/>
                <a:cs typeface="Arial"/>
              </a:rPr>
              <a:t>of</a:t>
            </a:r>
            <a:r>
              <a:rPr lang="en-US" sz="1200" spc="-15"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invariance</a:t>
            </a:r>
            <a:r>
              <a:rPr sz="1200" spc="-25"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in</a:t>
            </a:r>
            <a:r>
              <a:rPr sz="1200" spc="-20"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perception</a:t>
            </a:r>
            <a:r>
              <a:rPr sz="1200" spc="-25"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from</a:t>
            </a:r>
            <a:r>
              <a:rPr sz="1200" spc="-20"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Lehar</a:t>
            </a:r>
            <a:r>
              <a:rPr sz="1200" spc="-20"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S.</a:t>
            </a:r>
            <a:r>
              <a:rPr sz="1200" spc="-10" dirty="0">
                <a:solidFill>
                  <a:schemeClr val="tx1">
                    <a:lumMod val="75000"/>
                    <a:lumOff val="25000"/>
                  </a:schemeClr>
                </a:solidFill>
                <a:latin typeface="Arial"/>
                <a:cs typeface="Arial"/>
              </a:rPr>
              <a:t> (2003) </a:t>
            </a:r>
            <a:r>
              <a:rPr sz="1200" dirty="0">
                <a:solidFill>
                  <a:schemeClr val="tx1">
                    <a:lumMod val="75000"/>
                    <a:lumOff val="25000"/>
                  </a:schemeClr>
                </a:solidFill>
                <a:latin typeface="Arial"/>
                <a:cs typeface="Arial"/>
              </a:rPr>
              <a:t>The</a:t>
            </a:r>
            <a:r>
              <a:rPr sz="1200" spc="-25"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World</a:t>
            </a:r>
            <a:r>
              <a:rPr sz="1200" spc="-20"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In</a:t>
            </a:r>
            <a:r>
              <a:rPr sz="1200" spc="-45" dirty="0">
                <a:solidFill>
                  <a:schemeClr val="tx1">
                    <a:lumMod val="75000"/>
                    <a:lumOff val="25000"/>
                  </a:schemeClr>
                </a:solidFill>
                <a:latin typeface="Arial"/>
                <a:cs typeface="Arial"/>
              </a:rPr>
              <a:t> </a:t>
            </a:r>
            <a:r>
              <a:rPr sz="1200" spc="-20" dirty="0">
                <a:solidFill>
                  <a:schemeClr val="tx1">
                    <a:lumMod val="75000"/>
                    <a:lumOff val="25000"/>
                  </a:schemeClr>
                </a:solidFill>
                <a:latin typeface="Arial"/>
                <a:cs typeface="Arial"/>
              </a:rPr>
              <a:t>Your</a:t>
            </a:r>
            <a:r>
              <a:rPr sz="1200" spc="-15"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Head,</a:t>
            </a:r>
            <a:r>
              <a:rPr sz="1200" spc="-15"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Lawrence</a:t>
            </a:r>
            <a:r>
              <a:rPr sz="1200" spc="-20"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Erlbaum,</a:t>
            </a:r>
            <a:r>
              <a:rPr sz="1200" spc="-15"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Mahwah,</a:t>
            </a:r>
            <a:r>
              <a:rPr sz="1200" spc="-10"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NJ.</a:t>
            </a:r>
            <a:r>
              <a:rPr sz="1200" spc="-15"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p.</a:t>
            </a:r>
            <a:r>
              <a:rPr sz="1200" spc="-10"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53,</a:t>
            </a:r>
            <a:r>
              <a:rPr sz="1200" spc="-15" dirty="0">
                <a:solidFill>
                  <a:schemeClr val="tx1">
                    <a:lumMod val="75000"/>
                    <a:lumOff val="25000"/>
                  </a:schemeClr>
                </a:solidFill>
                <a:latin typeface="Arial"/>
                <a:cs typeface="Arial"/>
              </a:rPr>
              <a:t> </a:t>
            </a:r>
            <a:r>
              <a:rPr sz="1200" dirty="0">
                <a:solidFill>
                  <a:schemeClr val="tx1">
                    <a:lumMod val="75000"/>
                    <a:lumOff val="25000"/>
                  </a:schemeClr>
                </a:solidFill>
                <a:latin typeface="Arial"/>
                <a:cs typeface="Arial"/>
              </a:rPr>
              <a:t>Fig.</a:t>
            </a:r>
            <a:r>
              <a:rPr sz="1200" spc="-10" dirty="0">
                <a:solidFill>
                  <a:schemeClr val="tx1">
                    <a:lumMod val="75000"/>
                    <a:lumOff val="25000"/>
                  </a:schemeClr>
                </a:solidFill>
                <a:latin typeface="Arial"/>
                <a:cs typeface="Arial"/>
              </a:rPr>
              <a:t> </a:t>
            </a:r>
            <a:r>
              <a:rPr sz="1200" spc="-25" dirty="0">
                <a:solidFill>
                  <a:schemeClr val="tx1">
                    <a:lumMod val="75000"/>
                    <a:lumOff val="25000"/>
                  </a:schemeClr>
                </a:solidFill>
                <a:latin typeface="Arial"/>
                <a:cs typeface="Arial"/>
              </a:rPr>
              <a:t>3.5</a:t>
            </a:r>
            <a:endParaRPr sz="1200" dirty="0">
              <a:solidFill>
                <a:schemeClr val="tx1">
                  <a:lumMod val="75000"/>
                  <a:lumOff val="25000"/>
                </a:schemeClr>
              </a:solidFill>
              <a:latin typeface="Arial"/>
              <a:cs typeface="Arial"/>
            </a:endParaRPr>
          </a:p>
        </p:txBody>
      </p:sp>
      <p:pic>
        <p:nvPicPr>
          <p:cNvPr id="1026" name="Picture 2" descr="A set of blotches that resemble a Dalmatian.">
            <a:extLst>
              <a:ext uri="{FF2B5EF4-FFF2-40B4-BE49-F238E27FC236}">
                <a16:creationId xmlns:a16="http://schemas.microsoft.com/office/drawing/2014/main" id="{76C650A0-6055-9730-B531-E43C3B91163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319" t="18990" r="20911" b="21212"/>
          <a:stretch/>
        </p:blipFill>
        <p:spPr bwMode="auto">
          <a:xfrm>
            <a:off x="5352747" y="1809788"/>
            <a:ext cx="2644454" cy="16240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E30AEED-D3F8-C90A-1FFB-E5F382538CB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2500" t="24437" r="37774" b="30049"/>
          <a:stretch/>
        </p:blipFill>
        <p:spPr bwMode="auto">
          <a:xfrm>
            <a:off x="7955301" y="1675926"/>
            <a:ext cx="1982175" cy="1707138"/>
          </a:xfrm>
          <a:prstGeom prst="rect">
            <a:avLst/>
          </a:prstGeom>
          <a:noFill/>
          <a:extLst>
            <a:ext uri="{909E8E84-426E-40DD-AFC4-6F175D3DCCD1}">
              <a14:hiddenFill xmlns:a14="http://schemas.microsoft.com/office/drawing/2010/main">
                <a:solidFill>
                  <a:srgbClr val="FFFFFF"/>
                </a:solidFill>
              </a14:hiddenFill>
            </a:ext>
          </a:extLst>
        </p:spPr>
      </p:pic>
      <p:sp>
        <p:nvSpPr>
          <p:cNvPr id="22" name="object 6">
            <a:extLst>
              <a:ext uri="{FF2B5EF4-FFF2-40B4-BE49-F238E27FC236}">
                <a16:creationId xmlns:a16="http://schemas.microsoft.com/office/drawing/2014/main" id="{4F8488E8-DCD1-967A-7A8A-BAF4124B764F}"/>
              </a:ext>
            </a:extLst>
          </p:cNvPr>
          <p:cNvSpPr txBox="1"/>
          <p:nvPr/>
        </p:nvSpPr>
        <p:spPr>
          <a:xfrm>
            <a:off x="7800112" y="3719681"/>
            <a:ext cx="1774212" cy="1120820"/>
          </a:xfrm>
          <a:prstGeom prst="rect">
            <a:avLst/>
          </a:prstGeom>
        </p:spPr>
        <p:txBody>
          <a:bodyPr vert="horz" wrap="square" lIns="0" tIns="12700" rIns="0" bIns="0" rtlCol="0">
            <a:spAutoFit/>
          </a:bodyPr>
          <a:lstStyle/>
          <a:p>
            <a:pPr marL="12700">
              <a:lnSpc>
                <a:spcPct val="100000"/>
              </a:lnSpc>
              <a:spcBef>
                <a:spcPts val="100"/>
              </a:spcBef>
            </a:pPr>
            <a:r>
              <a:rPr lang="en-US" sz="1200" dirty="0">
                <a:solidFill>
                  <a:schemeClr val="tx1">
                    <a:lumMod val="75000"/>
                    <a:lumOff val="25000"/>
                  </a:schemeClr>
                </a:solidFill>
                <a:latin typeface="Arial"/>
                <a:cs typeface="Arial"/>
              </a:rPr>
              <a:t>https://</a:t>
            </a:r>
            <a:r>
              <a:rPr lang="en-US" sz="1200" dirty="0" err="1">
                <a:solidFill>
                  <a:schemeClr val="tx1">
                    <a:lumMod val="75000"/>
                    <a:lumOff val="25000"/>
                  </a:schemeClr>
                </a:solidFill>
                <a:latin typeface="Arial"/>
                <a:cs typeface="Arial"/>
              </a:rPr>
              <a:t>www.interaction-design.org</a:t>
            </a:r>
            <a:r>
              <a:rPr lang="en-US" sz="1200" dirty="0">
                <a:solidFill>
                  <a:schemeClr val="tx1">
                    <a:lumMod val="75000"/>
                    <a:lumOff val="25000"/>
                  </a:schemeClr>
                </a:solidFill>
                <a:latin typeface="Arial"/>
                <a:cs typeface="Arial"/>
              </a:rPr>
              <a:t>/literature/topics/gestalt-principles#docs-internal-guid-f7074e47-7fff-b4dc-f0f5-966e09f6b4e7</a:t>
            </a:r>
            <a:endParaRPr sz="1200" dirty="0">
              <a:solidFill>
                <a:schemeClr val="tx1">
                  <a:lumMod val="75000"/>
                  <a:lumOff val="25000"/>
                </a:schemeClr>
              </a:solidFill>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2" name="Title 1">
            <a:extLst>
              <a:ext uri="{FF2B5EF4-FFF2-40B4-BE49-F238E27FC236}">
                <a16:creationId xmlns:a16="http://schemas.microsoft.com/office/drawing/2014/main" id="{AF56E1B8-2FD5-09D4-8383-24C691914A7D}"/>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What does this mean for visualization?</a:t>
            </a:r>
          </a:p>
        </p:txBody>
      </p:sp>
      <p:grpSp>
        <p:nvGrpSpPr>
          <p:cNvPr id="3" name="Google Shape;325;p32">
            <a:extLst>
              <a:ext uri="{FF2B5EF4-FFF2-40B4-BE49-F238E27FC236}">
                <a16:creationId xmlns:a16="http://schemas.microsoft.com/office/drawing/2014/main" id="{0C074A0C-7528-DE61-F3E2-2A8E33C9F4FC}"/>
              </a:ext>
            </a:extLst>
          </p:cNvPr>
          <p:cNvGrpSpPr/>
          <p:nvPr/>
        </p:nvGrpSpPr>
        <p:grpSpPr>
          <a:xfrm>
            <a:off x="5036127" y="4402908"/>
            <a:ext cx="4953000" cy="646331"/>
            <a:chOff x="4038600" y="6096000"/>
            <a:chExt cx="4953000" cy="646331"/>
          </a:xfrm>
        </p:grpSpPr>
        <p:sp>
          <p:nvSpPr>
            <p:cNvPr id="4" name="Google Shape;326;p32">
              <a:extLst>
                <a:ext uri="{FF2B5EF4-FFF2-40B4-BE49-F238E27FC236}">
                  <a16:creationId xmlns:a16="http://schemas.microsoft.com/office/drawing/2014/main" id="{DFB81298-7098-9FDA-3E17-CDDFA7C5BF9B}"/>
                </a:ext>
              </a:extLst>
            </p:cNvPr>
            <p:cNvSpPr txBox="1"/>
            <p:nvPr/>
          </p:nvSpPr>
          <p:spPr>
            <a:xfrm>
              <a:off x="4495800" y="6096000"/>
              <a:ext cx="449580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dirty="0">
                  <a:solidFill>
                    <a:schemeClr val="tx1">
                      <a:lumMod val="75000"/>
                      <a:lumOff val="25000"/>
                    </a:schemeClr>
                  </a:solidFill>
                  <a:ea typeface="Arial"/>
                  <a:cs typeface="Arial"/>
                  <a:sym typeface="Arial"/>
                </a:rPr>
                <a:t>6 “Laws of Grouping”</a:t>
              </a:r>
              <a:endParaRPr sz="3600" dirty="0">
                <a:solidFill>
                  <a:schemeClr val="tx1">
                    <a:lumMod val="75000"/>
                    <a:lumOff val="25000"/>
                  </a:schemeClr>
                </a:solidFill>
                <a:ea typeface="Arial"/>
                <a:cs typeface="Arial"/>
                <a:sym typeface="Arial"/>
              </a:endParaRPr>
            </a:p>
          </p:txBody>
        </p:sp>
        <p:cxnSp>
          <p:nvCxnSpPr>
            <p:cNvPr id="5" name="Google Shape;327;p32">
              <a:extLst>
                <a:ext uri="{FF2B5EF4-FFF2-40B4-BE49-F238E27FC236}">
                  <a16:creationId xmlns:a16="http://schemas.microsoft.com/office/drawing/2014/main" id="{AE5D9DAE-87DC-5331-FF31-1A6EF694C746}"/>
                </a:ext>
              </a:extLst>
            </p:cNvPr>
            <p:cNvCxnSpPr/>
            <p:nvPr/>
          </p:nvCxnSpPr>
          <p:spPr>
            <a:xfrm>
              <a:off x="4038600" y="6477000"/>
              <a:ext cx="457200" cy="0"/>
            </a:xfrm>
            <a:prstGeom prst="straightConnector1">
              <a:avLst/>
            </a:prstGeom>
            <a:noFill/>
            <a:ln w="57150" cap="rnd" cmpd="sng">
              <a:solidFill>
                <a:schemeClr val="tx1">
                  <a:lumMod val="75000"/>
                  <a:lumOff val="25000"/>
                </a:schemeClr>
              </a:solidFill>
              <a:prstDash val="solid"/>
              <a:round/>
              <a:headEnd type="none" w="sm" len="sm"/>
              <a:tailEnd type="triangle" w="med" len="med"/>
            </a:ln>
          </p:spPr>
        </p:cxnSp>
      </p:grpSp>
      <p:sp>
        <p:nvSpPr>
          <p:cNvPr id="6" name="object 3">
            <a:extLst>
              <a:ext uri="{FF2B5EF4-FFF2-40B4-BE49-F238E27FC236}">
                <a16:creationId xmlns:a16="http://schemas.microsoft.com/office/drawing/2014/main" id="{EBCFE572-17BD-B9F1-25F2-FBC8261D7298}"/>
              </a:ext>
            </a:extLst>
          </p:cNvPr>
          <p:cNvSpPr txBox="1">
            <a:spLocks/>
          </p:cNvSpPr>
          <p:nvPr/>
        </p:nvSpPr>
        <p:spPr>
          <a:xfrm>
            <a:off x="3670948" y="1132980"/>
            <a:ext cx="7918450" cy="743730"/>
          </a:xfrm>
          <a:prstGeom prst="rect">
            <a:avLst/>
          </a:prstGeom>
        </p:spPr>
        <p:txBody>
          <a:bodyPr vert="horz" wrap="square" lIns="0" tIns="9525" rIns="0" bIns="0" rtlCol="0" anchor="ctr">
            <a:sp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a:lstStyle>
          <a:p>
            <a:pPr marL="0" marR="5080" indent="0">
              <a:lnSpc>
                <a:spcPct val="100800"/>
              </a:lnSpc>
              <a:spcBef>
                <a:spcPts val="75"/>
              </a:spcBef>
              <a:buNone/>
            </a:pPr>
            <a:r>
              <a:rPr lang="en-US" sz="2400" b="1" dirty="0">
                <a:cs typeface="Arial"/>
              </a:rPr>
              <a:t>Question:</a:t>
            </a:r>
            <a:r>
              <a:rPr lang="en-US" sz="2400" b="1" spc="-10" dirty="0">
                <a:cs typeface="Arial"/>
              </a:rPr>
              <a:t> </a:t>
            </a:r>
            <a:r>
              <a:rPr lang="en-US" sz="2400" dirty="0"/>
              <a:t>what</a:t>
            </a:r>
            <a:r>
              <a:rPr lang="en-US" sz="2400" spc="-20" dirty="0"/>
              <a:t> </a:t>
            </a:r>
            <a:r>
              <a:rPr lang="en-US" sz="2400" dirty="0"/>
              <a:t>makes</a:t>
            </a:r>
            <a:r>
              <a:rPr lang="en-US" sz="2400" spc="-10" dirty="0"/>
              <a:t> </a:t>
            </a:r>
            <a:r>
              <a:rPr lang="en-US" sz="2400" dirty="0"/>
              <a:t>all</a:t>
            </a:r>
            <a:r>
              <a:rPr lang="en-US" sz="2400" spc="-10" dirty="0"/>
              <a:t> </a:t>
            </a:r>
            <a:r>
              <a:rPr lang="en-US" sz="2400" dirty="0"/>
              <a:t>this</a:t>
            </a:r>
            <a:r>
              <a:rPr lang="en-US" sz="2400" spc="-10" dirty="0"/>
              <a:t> </a:t>
            </a:r>
            <a:r>
              <a:rPr lang="en-US" sz="2400" dirty="0"/>
              <a:t>mental</a:t>
            </a:r>
            <a:r>
              <a:rPr lang="en-US" sz="2400" spc="-10" dirty="0"/>
              <a:t> </a:t>
            </a:r>
            <a:r>
              <a:rPr lang="en-US" sz="2400" dirty="0"/>
              <a:t>model</a:t>
            </a:r>
            <a:r>
              <a:rPr lang="en-US" sz="2400" spc="-5" dirty="0"/>
              <a:t> </a:t>
            </a:r>
            <a:r>
              <a:rPr lang="en-US" sz="2400" dirty="0"/>
              <a:t>stuff</a:t>
            </a:r>
            <a:r>
              <a:rPr lang="en-US" sz="2400" spc="-20" dirty="0"/>
              <a:t> </a:t>
            </a:r>
            <a:r>
              <a:rPr lang="en-US" sz="2400" dirty="0"/>
              <a:t>useful</a:t>
            </a:r>
            <a:r>
              <a:rPr lang="en-US" sz="2400" spc="-5" dirty="0"/>
              <a:t> </a:t>
            </a:r>
            <a:r>
              <a:rPr lang="en-US" sz="2400" spc="-25" dirty="0"/>
              <a:t>to </a:t>
            </a:r>
            <a:r>
              <a:rPr lang="en-US" sz="2400" dirty="0"/>
              <a:t>us</a:t>
            </a:r>
            <a:r>
              <a:rPr lang="en-US" sz="2400" spc="-20" dirty="0"/>
              <a:t> </a:t>
            </a:r>
            <a:r>
              <a:rPr lang="en-US" sz="2400" dirty="0"/>
              <a:t>(designers</a:t>
            </a:r>
            <a:r>
              <a:rPr lang="en-US" sz="2400" spc="-5" dirty="0"/>
              <a:t> </a:t>
            </a:r>
            <a:r>
              <a:rPr lang="en-US" sz="2400" dirty="0"/>
              <a:t>and</a:t>
            </a:r>
            <a:r>
              <a:rPr lang="en-US" sz="2400" spc="-5" dirty="0"/>
              <a:t> </a:t>
            </a:r>
            <a:r>
              <a:rPr lang="en-US" sz="2400" dirty="0"/>
              <a:t>readers</a:t>
            </a:r>
            <a:r>
              <a:rPr lang="en-US" sz="2400" spc="-5" dirty="0"/>
              <a:t> </a:t>
            </a:r>
            <a:r>
              <a:rPr lang="en-US" sz="2400" dirty="0"/>
              <a:t>of</a:t>
            </a:r>
            <a:r>
              <a:rPr lang="en-US" sz="2400" spc="-10" dirty="0"/>
              <a:t> data)?</a:t>
            </a:r>
          </a:p>
        </p:txBody>
      </p:sp>
      <p:sp>
        <p:nvSpPr>
          <p:cNvPr id="8" name="TextBox 7">
            <a:extLst>
              <a:ext uri="{FF2B5EF4-FFF2-40B4-BE49-F238E27FC236}">
                <a16:creationId xmlns:a16="http://schemas.microsoft.com/office/drawing/2014/main" id="{7FA7D3BD-1B11-1CB2-3F5E-AED971DE8584}"/>
              </a:ext>
            </a:extLst>
          </p:cNvPr>
          <p:cNvSpPr txBox="1"/>
          <p:nvPr/>
        </p:nvSpPr>
        <p:spPr>
          <a:xfrm>
            <a:off x="3670948" y="2454932"/>
            <a:ext cx="7918450" cy="1569660"/>
          </a:xfrm>
          <a:prstGeom prst="rect">
            <a:avLst/>
          </a:prstGeom>
          <a:noFill/>
        </p:spPr>
        <p:txBody>
          <a:bodyPr wrap="square">
            <a:spAutoFit/>
          </a:bodyPr>
          <a:lstStyle/>
          <a:p>
            <a:pPr marL="0" marR="182245" lvl="0" indent="0" algn="l" defTabSz="457200" rtl="0" eaLnBrk="1" fontAlgn="auto" latinLnBrk="0" hangingPunct="1">
              <a:lnSpc>
                <a:spcPct val="997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Arial"/>
              </a:rPr>
              <a:t>Answer:</a:t>
            </a:r>
            <a:r>
              <a:rPr kumimoji="0" lang="en-US" sz="2400" b="1"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Arial"/>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in</a:t>
            </a:r>
            <a:r>
              <a:rPr kumimoji="0" lang="en-US" sz="2400" b="0" i="0" u="none" strike="noStrike" kern="1200" cap="none" spc="-5"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order</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to</a:t>
            </a:r>
            <a:r>
              <a:rPr kumimoji="0" lang="en-US" sz="2400" b="0" i="0" u="none" strike="noStrike" kern="1200" cap="none" spc="-5"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understand</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how people</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interpret</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25" normalizeH="0" baseline="0" noProof="0" dirty="0">
                <a:ln>
                  <a:noFill/>
                </a:ln>
                <a:solidFill>
                  <a:schemeClr val="tx1">
                    <a:lumMod val="75000"/>
                    <a:lumOff val="25000"/>
                  </a:schemeClr>
                </a:solidFill>
                <a:effectLst/>
                <a:uLnTx/>
                <a:uFillTx/>
                <a:latin typeface="Corbel" panose="020B0503020204020204"/>
                <a:ea typeface="+mn-ea"/>
                <a:cs typeface="+mn-cs"/>
              </a:rPr>
              <a:t>and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make</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sense</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of</a:t>
            </a:r>
            <a:r>
              <a:rPr kumimoji="0" lang="en-US" sz="2400" b="0" i="0" u="none" strike="noStrike" kern="1200" cap="none" spc="-15"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data,</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we</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need</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to</a:t>
            </a:r>
            <a:r>
              <a:rPr kumimoji="0" lang="en-US" sz="2400" b="0" i="0" u="none" strike="noStrike" kern="1200" cap="none" spc="-5"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know</a:t>
            </a:r>
            <a:r>
              <a:rPr kumimoji="0" lang="en-US" sz="2400" b="0" i="0" u="none" strike="noStrike" kern="1200" cap="none" spc="-5"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what</a:t>
            </a:r>
            <a:r>
              <a:rPr kumimoji="0" lang="en-US" sz="2400" b="0" i="0" u="none" strike="noStrike" kern="1200" cap="none" spc="-15"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1"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Arial"/>
              </a:rPr>
              <a:t>cues</a:t>
            </a:r>
            <a:r>
              <a:rPr kumimoji="0" lang="en-US" sz="2400" b="1" i="0" u="none" strike="noStrike" kern="1200" cap="none" spc="-5" normalizeH="0" baseline="0" noProof="0" dirty="0">
                <a:ln>
                  <a:noFill/>
                </a:ln>
                <a:solidFill>
                  <a:schemeClr val="tx1">
                    <a:lumMod val="75000"/>
                    <a:lumOff val="25000"/>
                  </a:schemeClr>
                </a:solidFill>
                <a:effectLst/>
                <a:uLnTx/>
                <a:uFillTx/>
                <a:latin typeface="Corbel" panose="020B0503020204020204"/>
                <a:ea typeface="+mn-ea"/>
                <a:cs typeface="Arial"/>
              </a:rPr>
              <a:t> </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they’re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picking</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up</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on</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and</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how</a:t>
            </a:r>
            <a:r>
              <a:rPr kumimoji="0" lang="en-US" sz="2400" b="0" i="0" u="none" strike="noStrike" kern="1200" cap="none" spc="-5"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to</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situate</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those</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cues</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within</a:t>
            </a:r>
            <a:r>
              <a:rPr kumimoji="0" lang="en-US" sz="2400" b="0" i="0" u="none" strike="noStrike" kern="1200" cap="none" spc="-5"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50" normalizeH="0" baseline="0" noProof="0" dirty="0">
                <a:ln>
                  <a:noFill/>
                </a:ln>
                <a:solidFill>
                  <a:schemeClr val="tx1">
                    <a:lumMod val="75000"/>
                    <a:lumOff val="25000"/>
                  </a:schemeClr>
                </a:solidFill>
                <a:effectLst/>
                <a:uLnTx/>
                <a:uFillTx/>
                <a:latin typeface="Corbel" panose="020B0503020204020204"/>
                <a:ea typeface="+mn-ea"/>
                <a:cs typeface="+mn-cs"/>
              </a:rPr>
              <a:t>a </a:t>
            </a:r>
            <a:r>
              <a:rPr kumimoji="0" lang="en-US" sz="2400" b="0" i="0" u="none" strike="noStrike" kern="1200" cap="none" spc="0" normalizeH="0" baseline="0" noProof="0" dirty="0">
                <a:ln>
                  <a:noFill/>
                </a:ln>
                <a:solidFill>
                  <a:schemeClr val="tx1">
                    <a:lumMod val="75000"/>
                    <a:lumOff val="25000"/>
                  </a:schemeClr>
                </a:solidFill>
                <a:effectLst/>
                <a:uLnTx/>
                <a:uFillTx/>
                <a:latin typeface="Corbel" panose="020B0503020204020204"/>
                <a:ea typeface="+mn-ea"/>
                <a:cs typeface="+mn-cs"/>
              </a:rPr>
              <a:t>larger</a:t>
            </a:r>
            <a:r>
              <a:rPr kumimoji="0" lang="en-US" sz="2400" b="0" i="0" u="none" strike="noStrike" kern="1200" cap="none" spc="-5" normalizeH="0" baseline="0" noProof="0" dirty="0">
                <a:ln>
                  <a:noFill/>
                </a:ln>
                <a:solidFill>
                  <a:schemeClr val="tx1">
                    <a:lumMod val="75000"/>
                    <a:lumOff val="25000"/>
                  </a:schemeClr>
                </a:solidFill>
                <a:effectLst/>
                <a:uLnTx/>
                <a:uFillTx/>
                <a:latin typeface="Corbel" panose="020B0503020204020204"/>
                <a:ea typeface="+mn-ea"/>
                <a:cs typeface="+mn-cs"/>
              </a:rPr>
              <a:t> </a:t>
            </a:r>
            <a:r>
              <a:rPr kumimoji="0" lang="en-US" sz="2400" b="0" i="0" u="none" strike="noStrike" kern="1200" cap="none" spc="-10" normalizeH="0" baseline="0" noProof="0" dirty="0">
                <a:ln>
                  <a:noFill/>
                </a:ln>
                <a:solidFill>
                  <a:schemeClr val="tx1">
                    <a:lumMod val="75000"/>
                    <a:lumOff val="25000"/>
                  </a:schemeClr>
                </a:solidFill>
                <a:effectLst/>
                <a:uLnTx/>
                <a:uFillTx/>
                <a:latin typeface="Corbel" panose="020B0503020204020204"/>
                <a:ea typeface="+mn-ea"/>
                <a:cs typeface="+mn-cs"/>
              </a:rPr>
              <a:t>framework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Google Shape;333;p33"/>
          <p:cNvSpPr txBox="1">
            <a:spLocks noGrp="1"/>
          </p:cNvSpPr>
          <p:nvPr>
            <p:ph type="body" idx="1"/>
          </p:nvPr>
        </p:nvSpPr>
        <p:spPr>
          <a:xfrm>
            <a:off x="3817489" y="955964"/>
            <a:ext cx="7266712" cy="4601183"/>
          </a:xfrm>
          <a:prstGeom prst="rect">
            <a:avLst/>
          </a:prstGeom>
          <a:noFill/>
          <a:ln>
            <a:noFill/>
          </a:ln>
        </p:spPr>
        <p:txBody>
          <a:bodyPr spcFirstLastPara="1" vert="horz" wrap="square" lIns="91425" tIns="45700" rIns="91425" bIns="45700" rtlCol="0" anchor="t" anchorCtr="0">
            <a:noAutofit/>
          </a:bodyPr>
          <a:lstStyle/>
          <a:p>
            <a:pPr marL="0" indent="0">
              <a:lnSpc>
                <a:spcPct val="100000"/>
              </a:lnSpc>
              <a:spcBef>
                <a:spcPts val="0"/>
              </a:spcBef>
              <a:buNone/>
            </a:pPr>
            <a:r>
              <a:rPr lang="en-US" sz="2400" dirty="0">
                <a:ea typeface="Arial"/>
                <a:cs typeface="Arial"/>
                <a:sym typeface="Arial"/>
              </a:rPr>
              <a:t>We interpret objects that are </a:t>
            </a:r>
            <a:r>
              <a:rPr lang="en-US" sz="2400" b="1" dirty="0">
                <a:ea typeface="Arial"/>
                <a:cs typeface="Arial"/>
                <a:sym typeface="Arial"/>
              </a:rPr>
              <a:t>close</a:t>
            </a:r>
            <a:r>
              <a:rPr lang="en-US" sz="2400" dirty="0">
                <a:ea typeface="Arial"/>
                <a:cs typeface="Arial"/>
                <a:sym typeface="Arial"/>
              </a:rPr>
              <a:t> to each other as a group</a:t>
            </a:r>
            <a:endParaRPr dirty="0"/>
          </a:p>
        </p:txBody>
      </p:sp>
      <p:sp>
        <p:nvSpPr>
          <p:cNvPr id="2" name="Title 1">
            <a:extLst>
              <a:ext uri="{FF2B5EF4-FFF2-40B4-BE49-F238E27FC236}">
                <a16:creationId xmlns:a16="http://schemas.microsoft.com/office/drawing/2014/main" id="{065B0622-6EFF-7BBD-7FF9-EC20E56223F6}"/>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Law of Proximity</a:t>
            </a:r>
          </a:p>
        </p:txBody>
      </p:sp>
      <p:pic>
        <p:nvPicPr>
          <p:cNvPr id="4" name="Picture 3" descr="A close-up of a pill&#10;&#10;Description automatically generated">
            <a:extLst>
              <a:ext uri="{FF2B5EF4-FFF2-40B4-BE49-F238E27FC236}">
                <a16:creationId xmlns:a16="http://schemas.microsoft.com/office/drawing/2014/main" id="{F0954E6C-37A4-68CE-416C-523A186FEBA5}"/>
              </a:ext>
            </a:extLst>
          </p:cNvPr>
          <p:cNvPicPr>
            <a:picLocks noChangeAspect="1"/>
          </p:cNvPicPr>
          <p:nvPr/>
        </p:nvPicPr>
        <p:blipFill>
          <a:blip r:embed="rId3"/>
          <a:stretch>
            <a:fillRect/>
          </a:stretch>
        </p:blipFill>
        <p:spPr>
          <a:xfrm>
            <a:off x="3804485" y="2085363"/>
            <a:ext cx="7772400" cy="3119416"/>
          </a:xfrm>
          <a:prstGeom prst="rect">
            <a:avLst/>
          </a:prstGeom>
        </p:spPr>
      </p:pic>
      <p:sp>
        <p:nvSpPr>
          <p:cNvPr id="6" name="Frame 5">
            <a:extLst>
              <a:ext uri="{FF2B5EF4-FFF2-40B4-BE49-F238E27FC236}">
                <a16:creationId xmlns:a16="http://schemas.microsoft.com/office/drawing/2014/main" id="{D33700A2-DD81-090A-F4A9-58D6EFC200F4}"/>
              </a:ext>
            </a:extLst>
          </p:cNvPr>
          <p:cNvSpPr/>
          <p:nvPr/>
        </p:nvSpPr>
        <p:spPr>
          <a:xfrm>
            <a:off x="3817489" y="2145323"/>
            <a:ext cx="3181188" cy="3037792"/>
          </a:xfrm>
          <a:prstGeom prst="frame">
            <a:avLst>
              <a:gd name="adj1" fmla="val 7338"/>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8E1E5D00-F3B5-FCA9-40CD-4110E71B6814}"/>
              </a:ext>
            </a:extLst>
          </p:cNvPr>
          <p:cNvSpPr/>
          <p:nvPr/>
        </p:nvSpPr>
        <p:spPr>
          <a:xfrm>
            <a:off x="7592319" y="2152161"/>
            <a:ext cx="1282050" cy="3037792"/>
          </a:xfrm>
          <a:prstGeom prst="frame">
            <a:avLst>
              <a:gd name="adj1" fmla="val 19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CD5773CA-B186-D4EF-5591-F10DEFEC997B}"/>
              </a:ext>
            </a:extLst>
          </p:cNvPr>
          <p:cNvSpPr/>
          <p:nvPr/>
        </p:nvSpPr>
        <p:spPr>
          <a:xfrm>
            <a:off x="8874369" y="2152161"/>
            <a:ext cx="1282050" cy="3037792"/>
          </a:xfrm>
          <a:prstGeom prst="frame">
            <a:avLst>
              <a:gd name="adj1" fmla="val 19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E4993BDE-BAB6-A2CB-0DF6-BB09C325C0D1}"/>
              </a:ext>
            </a:extLst>
          </p:cNvPr>
          <p:cNvSpPr/>
          <p:nvPr/>
        </p:nvSpPr>
        <p:spPr>
          <a:xfrm>
            <a:off x="10210797" y="2152162"/>
            <a:ext cx="1282050" cy="3037792"/>
          </a:xfrm>
          <a:prstGeom prst="frame">
            <a:avLst>
              <a:gd name="adj1" fmla="val 19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6" name="Google Shape;346;p34"/>
          <p:cNvSpPr txBox="1">
            <a:spLocks noGrp="1"/>
          </p:cNvSpPr>
          <p:nvPr>
            <p:ph type="body" idx="1"/>
          </p:nvPr>
        </p:nvSpPr>
        <p:spPr>
          <a:xfrm>
            <a:off x="3505206" y="893612"/>
            <a:ext cx="8229600" cy="4876800"/>
          </a:xfrm>
          <a:prstGeom prst="rect">
            <a:avLst/>
          </a:prstGeom>
          <a:noFill/>
          <a:ln>
            <a:noFill/>
          </a:ln>
        </p:spPr>
        <p:txBody>
          <a:bodyPr spcFirstLastPara="1" vert="horz" wrap="square" lIns="91425" tIns="45700" rIns="91425" bIns="45700" rtlCol="0" anchor="t" anchorCtr="0">
            <a:noAutofit/>
          </a:bodyPr>
          <a:lstStyle/>
          <a:p>
            <a:pPr marL="0" indent="0">
              <a:lnSpc>
                <a:spcPct val="100000"/>
              </a:lnSpc>
              <a:spcBef>
                <a:spcPts val="0"/>
              </a:spcBef>
              <a:buNone/>
            </a:pPr>
            <a:r>
              <a:rPr lang="en-US" sz="2400" dirty="0">
                <a:ea typeface="Arial"/>
                <a:cs typeface="Arial"/>
                <a:sym typeface="Arial"/>
              </a:rPr>
              <a:t>We interpret objects that are </a:t>
            </a:r>
            <a:r>
              <a:rPr lang="en-US" sz="2400" b="1" dirty="0">
                <a:ea typeface="Arial"/>
                <a:cs typeface="Arial"/>
                <a:sym typeface="Arial"/>
              </a:rPr>
              <a:t>visually similar </a:t>
            </a:r>
            <a:r>
              <a:rPr lang="en-US" sz="2400" dirty="0">
                <a:ea typeface="Arial"/>
                <a:cs typeface="Arial"/>
                <a:sym typeface="Arial"/>
              </a:rPr>
              <a:t>to each other as a group</a:t>
            </a:r>
            <a:endParaRPr sz="2400" dirty="0"/>
          </a:p>
          <a:p>
            <a:pPr indent="-53339">
              <a:lnSpc>
                <a:spcPct val="100000"/>
              </a:lnSpc>
              <a:buSzPts val="2040"/>
              <a:buNone/>
            </a:pPr>
            <a:endParaRPr sz="2400" dirty="0">
              <a:ea typeface="Arial"/>
              <a:cs typeface="Arial"/>
              <a:sym typeface="Arial"/>
            </a:endParaRPr>
          </a:p>
        </p:txBody>
      </p:sp>
      <p:sp>
        <p:nvSpPr>
          <p:cNvPr id="347" name="Google Shape;347;p34"/>
          <p:cNvSpPr/>
          <p:nvPr/>
        </p:nvSpPr>
        <p:spPr>
          <a:xfrm>
            <a:off x="5216245" y="1738743"/>
            <a:ext cx="4994558" cy="4876800"/>
          </a:xfrm>
          <a:prstGeom prst="rect">
            <a:avLst/>
          </a:prstGeom>
          <a:solidFill>
            <a:srgbClr val="FFFFFF"/>
          </a:solidFill>
          <a:ln>
            <a:noFill/>
          </a:ln>
        </p:spPr>
        <p:txBody>
          <a:bodyPr/>
          <a:lstStyle/>
          <a:p>
            <a:endParaRPr lang="en-US"/>
          </a:p>
        </p:txBody>
      </p:sp>
      <p:grpSp>
        <p:nvGrpSpPr>
          <p:cNvPr id="348" name="Google Shape;348;p34"/>
          <p:cNvGrpSpPr/>
          <p:nvPr/>
        </p:nvGrpSpPr>
        <p:grpSpPr>
          <a:xfrm>
            <a:off x="3463645" y="2653143"/>
            <a:ext cx="2171547" cy="2615096"/>
            <a:chOff x="152400" y="2819400"/>
            <a:chExt cx="2286000" cy="2819400"/>
          </a:xfrm>
        </p:grpSpPr>
        <p:grpSp>
          <p:nvGrpSpPr>
            <p:cNvPr id="349" name="Google Shape;349;p34"/>
            <p:cNvGrpSpPr/>
            <p:nvPr/>
          </p:nvGrpSpPr>
          <p:grpSpPr>
            <a:xfrm>
              <a:off x="1828800" y="2819400"/>
              <a:ext cx="609600" cy="2819400"/>
              <a:chOff x="1828800" y="2819400"/>
              <a:chExt cx="609600" cy="2819400"/>
            </a:xfrm>
          </p:grpSpPr>
          <p:cxnSp>
            <p:nvCxnSpPr>
              <p:cNvPr id="350" name="Google Shape;350;p34"/>
              <p:cNvCxnSpPr/>
              <p:nvPr/>
            </p:nvCxnSpPr>
            <p:spPr>
              <a:xfrm>
                <a:off x="1828800" y="2819400"/>
                <a:ext cx="609600" cy="0"/>
              </a:xfrm>
              <a:prstGeom prst="straightConnector1">
                <a:avLst/>
              </a:prstGeom>
              <a:noFill/>
              <a:ln w="57150" cap="rnd" cmpd="sng">
                <a:solidFill>
                  <a:srgbClr val="000000"/>
                </a:solidFill>
                <a:prstDash val="solid"/>
                <a:round/>
                <a:headEnd type="none" w="sm" len="sm"/>
                <a:tailEnd type="triangle" w="med" len="med"/>
              </a:ln>
            </p:spPr>
          </p:cxnSp>
          <p:cxnSp>
            <p:nvCxnSpPr>
              <p:cNvPr id="351" name="Google Shape;351;p34"/>
              <p:cNvCxnSpPr/>
              <p:nvPr/>
            </p:nvCxnSpPr>
            <p:spPr>
              <a:xfrm>
                <a:off x="1828800" y="4191000"/>
                <a:ext cx="609600" cy="0"/>
              </a:xfrm>
              <a:prstGeom prst="straightConnector1">
                <a:avLst/>
              </a:prstGeom>
              <a:noFill/>
              <a:ln w="57150" cap="rnd" cmpd="sng">
                <a:solidFill>
                  <a:srgbClr val="000000"/>
                </a:solidFill>
                <a:prstDash val="solid"/>
                <a:round/>
                <a:headEnd type="none" w="sm" len="sm"/>
                <a:tailEnd type="triangle" w="med" len="med"/>
              </a:ln>
            </p:spPr>
          </p:cxnSp>
          <p:cxnSp>
            <p:nvCxnSpPr>
              <p:cNvPr id="352" name="Google Shape;352;p34"/>
              <p:cNvCxnSpPr/>
              <p:nvPr/>
            </p:nvCxnSpPr>
            <p:spPr>
              <a:xfrm>
                <a:off x="1828800" y="5638800"/>
                <a:ext cx="609600" cy="0"/>
              </a:xfrm>
              <a:prstGeom prst="straightConnector1">
                <a:avLst/>
              </a:prstGeom>
              <a:noFill/>
              <a:ln w="57150" cap="rnd" cmpd="sng">
                <a:solidFill>
                  <a:srgbClr val="000000"/>
                </a:solidFill>
                <a:prstDash val="solid"/>
                <a:round/>
                <a:headEnd type="none" w="sm" len="sm"/>
                <a:tailEnd type="triangle" w="med" len="med"/>
              </a:ln>
            </p:spPr>
          </p:cxnSp>
          <p:cxnSp>
            <p:nvCxnSpPr>
              <p:cNvPr id="353" name="Google Shape;353;p34"/>
              <p:cNvCxnSpPr/>
              <p:nvPr/>
            </p:nvCxnSpPr>
            <p:spPr>
              <a:xfrm>
                <a:off x="1828800" y="2819400"/>
                <a:ext cx="0" cy="2819400"/>
              </a:xfrm>
              <a:prstGeom prst="straightConnector1">
                <a:avLst/>
              </a:prstGeom>
              <a:noFill/>
              <a:ln w="57150" cap="rnd" cmpd="sng">
                <a:solidFill>
                  <a:srgbClr val="000000"/>
                </a:solidFill>
                <a:prstDash val="solid"/>
                <a:round/>
                <a:headEnd type="none" w="sm" len="sm"/>
                <a:tailEnd type="none" w="sm" len="sm"/>
              </a:ln>
            </p:spPr>
          </p:cxnSp>
        </p:grpSp>
        <p:sp>
          <p:nvSpPr>
            <p:cNvPr id="354" name="Google Shape;354;p34"/>
            <p:cNvSpPr txBox="1"/>
            <p:nvPr/>
          </p:nvSpPr>
          <p:spPr>
            <a:xfrm>
              <a:off x="152400" y="3962400"/>
              <a:ext cx="1655622" cy="461665"/>
            </a:xfrm>
            <a:prstGeom prst="rect">
              <a:avLst/>
            </a:prstGeom>
            <a:noFill/>
            <a:ln>
              <a:noFill/>
            </a:ln>
          </p:spPr>
          <p:txBody>
            <a:bodyPr spcFirstLastPara="1" wrap="square" lIns="91425" tIns="45700" rIns="91425" bIns="45700" anchor="t" anchorCtr="0">
              <a:noAutofit/>
            </a:bodyPr>
            <a:lstStyle/>
            <a:p>
              <a:r>
                <a:rPr lang="en-US" sz="2400" dirty="0">
                  <a:solidFill>
                    <a:schemeClr val="dk1"/>
                  </a:solidFill>
                  <a:latin typeface="Arial"/>
                  <a:ea typeface="Arial"/>
                  <a:cs typeface="Arial"/>
                  <a:sym typeface="Arial"/>
                </a:rPr>
                <a:t>“grey dots”</a:t>
              </a:r>
              <a:endParaRPr sz="2400" dirty="0">
                <a:solidFill>
                  <a:schemeClr val="dk1"/>
                </a:solidFill>
                <a:latin typeface="Arial"/>
                <a:ea typeface="Arial"/>
                <a:cs typeface="Arial"/>
                <a:sym typeface="Arial"/>
              </a:endParaRPr>
            </a:p>
          </p:txBody>
        </p:sp>
      </p:grpSp>
      <p:grpSp>
        <p:nvGrpSpPr>
          <p:cNvPr id="355" name="Google Shape;355;p34"/>
          <p:cNvGrpSpPr/>
          <p:nvPr/>
        </p:nvGrpSpPr>
        <p:grpSpPr>
          <a:xfrm>
            <a:off x="9864445" y="3338943"/>
            <a:ext cx="2316317" cy="2615096"/>
            <a:chOff x="6553200" y="3505200"/>
            <a:chExt cx="2438400" cy="2819400"/>
          </a:xfrm>
        </p:grpSpPr>
        <p:grpSp>
          <p:nvGrpSpPr>
            <p:cNvPr id="356" name="Google Shape;356;p34"/>
            <p:cNvGrpSpPr/>
            <p:nvPr/>
          </p:nvGrpSpPr>
          <p:grpSpPr>
            <a:xfrm flipH="1">
              <a:off x="6553200" y="3505200"/>
              <a:ext cx="609600" cy="2819400"/>
              <a:chOff x="1828800" y="2819400"/>
              <a:chExt cx="609600" cy="2819400"/>
            </a:xfrm>
          </p:grpSpPr>
          <p:cxnSp>
            <p:nvCxnSpPr>
              <p:cNvPr id="357" name="Google Shape;357;p34"/>
              <p:cNvCxnSpPr/>
              <p:nvPr/>
            </p:nvCxnSpPr>
            <p:spPr>
              <a:xfrm>
                <a:off x="1828800" y="2819400"/>
                <a:ext cx="609600" cy="0"/>
              </a:xfrm>
              <a:prstGeom prst="straightConnector1">
                <a:avLst/>
              </a:prstGeom>
              <a:noFill/>
              <a:ln w="57150" cap="rnd" cmpd="sng">
                <a:solidFill>
                  <a:srgbClr val="000000"/>
                </a:solidFill>
                <a:prstDash val="solid"/>
                <a:round/>
                <a:headEnd type="none" w="sm" len="sm"/>
                <a:tailEnd type="triangle" w="med" len="med"/>
              </a:ln>
            </p:spPr>
          </p:cxnSp>
          <p:cxnSp>
            <p:nvCxnSpPr>
              <p:cNvPr id="358" name="Google Shape;358;p34"/>
              <p:cNvCxnSpPr/>
              <p:nvPr/>
            </p:nvCxnSpPr>
            <p:spPr>
              <a:xfrm>
                <a:off x="1828800" y="4191000"/>
                <a:ext cx="609600" cy="0"/>
              </a:xfrm>
              <a:prstGeom prst="straightConnector1">
                <a:avLst/>
              </a:prstGeom>
              <a:noFill/>
              <a:ln w="57150" cap="rnd" cmpd="sng">
                <a:solidFill>
                  <a:srgbClr val="000000"/>
                </a:solidFill>
                <a:prstDash val="solid"/>
                <a:round/>
                <a:headEnd type="none" w="sm" len="sm"/>
                <a:tailEnd type="triangle" w="med" len="med"/>
              </a:ln>
            </p:spPr>
          </p:cxnSp>
          <p:cxnSp>
            <p:nvCxnSpPr>
              <p:cNvPr id="359" name="Google Shape;359;p34"/>
              <p:cNvCxnSpPr/>
              <p:nvPr/>
            </p:nvCxnSpPr>
            <p:spPr>
              <a:xfrm>
                <a:off x="1828800" y="5638800"/>
                <a:ext cx="609600" cy="0"/>
              </a:xfrm>
              <a:prstGeom prst="straightConnector1">
                <a:avLst/>
              </a:prstGeom>
              <a:noFill/>
              <a:ln w="57150" cap="rnd" cmpd="sng">
                <a:solidFill>
                  <a:srgbClr val="000000"/>
                </a:solidFill>
                <a:prstDash val="solid"/>
                <a:round/>
                <a:headEnd type="none" w="sm" len="sm"/>
                <a:tailEnd type="triangle" w="med" len="med"/>
              </a:ln>
            </p:spPr>
          </p:cxnSp>
          <p:cxnSp>
            <p:nvCxnSpPr>
              <p:cNvPr id="360" name="Google Shape;360;p34"/>
              <p:cNvCxnSpPr/>
              <p:nvPr/>
            </p:nvCxnSpPr>
            <p:spPr>
              <a:xfrm>
                <a:off x="1828800" y="2819400"/>
                <a:ext cx="0" cy="2819400"/>
              </a:xfrm>
              <a:prstGeom prst="straightConnector1">
                <a:avLst/>
              </a:prstGeom>
              <a:noFill/>
              <a:ln w="57150" cap="rnd" cmpd="sng">
                <a:solidFill>
                  <a:srgbClr val="000000"/>
                </a:solidFill>
                <a:prstDash val="solid"/>
                <a:round/>
                <a:headEnd type="none" w="sm" len="sm"/>
                <a:tailEnd type="none" w="sm" len="sm"/>
              </a:ln>
            </p:spPr>
          </p:cxnSp>
        </p:grpSp>
        <p:sp>
          <p:nvSpPr>
            <p:cNvPr id="361" name="Google Shape;361;p34"/>
            <p:cNvSpPr txBox="1"/>
            <p:nvPr/>
          </p:nvSpPr>
          <p:spPr>
            <a:xfrm>
              <a:off x="7216204" y="4619266"/>
              <a:ext cx="1775396" cy="461665"/>
            </a:xfrm>
            <a:prstGeom prst="rect">
              <a:avLst/>
            </a:prstGeom>
            <a:noFill/>
            <a:ln>
              <a:noFill/>
            </a:ln>
          </p:spPr>
          <p:txBody>
            <a:bodyPr spcFirstLastPara="1" wrap="square" lIns="91425" tIns="45700" rIns="91425" bIns="45700" anchor="t" anchorCtr="0">
              <a:noAutofit/>
            </a:bodyPr>
            <a:lstStyle/>
            <a:p>
              <a:r>
                <a:rPr lang="en-US" sz="2400">
                  <a:solidFill>
                    <a:schemeClr val="dk1"/>
                  </a:solidFill>
                  <a:latin typeface="Arial"/>
                  <a:ea typeface="Arial"/>
                  <a:cs typeface="Arial"/>
                  <a:sym typeface="Arial"/>
                </a:rPr>
                <a:t>“black dots”</a:t>
              </a:r>
              <a:endParaRPr sz="2400">
                <a:solidFill>
                  <a:schemeClr val="dk1"/>
                </a:solidFill>
                <a:latin typeface="Arial"/>
                <a:ea typeface="Arial"/>
                <a:cs typeface="Arial"/>
                <a:sym typeface="Arial"/>
              </a:endParaRPr>
            </a:p>
          </p:txBody>
        </p:sp>
      </p:grpSp>
      <p:sp>
        <p:nvSpPr>
          <p:cNvPr id="2" name="Title 1">
            <a:extLst>
              <a:ext uri="{FF2B5EF4-FFF2-40B4-BE49-F238E27FC236}">
                <a16:creationId xmlns:a16="http://schemas.microsoft.com/office/drawing/2014/main" id="{6CC28518-8AEC-E7A5-4C37-92FF30B4C2F4}"/>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Law of Similarity</a:t>
            </a:r>
          </a:p>
        </p:txBody>
      </p:sp>
      <p:pic>
        <p:nvPicPr>
          <p:cNvPr id="4" name="Picture 3" descr="A black and white circle pattern&#10;&#10;Description automatically generated">
            <a:extLst>
              <a:ext uri="{FF2B5EF4-FFF2-40B4-BE49-F238E27FC236}">
                <a16:creationId xmlns:a16="http://schemas.microsoft.com/office/drawing/2014/main" id="{65E81FB3-CB3A-AE0A-3175-89990C807724}"/>
              </a:ext>
            </a:extLst>
          </p:cNvPr>
          <p:cNvPicPr>
            <a:picLocks noChangeAspect="1"/>
          </p:cNvPicPr>
          <p:nvPr/>
        </p:nvPicPr>
        <p:blipFill>
          <a:blip r:embed="rId3"/>
          <a:stretch>
            <a:fillRect/>
          </a:stretch>
        </p:blipFill>
        <p:spPr>
          <a:xfrm>
            <a:off x="5908432" y="2451528"/>
            <a:ext cx="3688379" cy="3741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35"/>
          <p:cNvSpPr txBox="1">
            <a:spLocks noGrp="1"/>
          </p:cNvSpPr>
          <p:nvPr>
            <p:ph type="body" idx="1"/>
          </p:nvPr>
        </p:nvSpPr>
        <p:spPr>
          <a:xfrm>
            <a:off x="3534229" y="905268"/>
            <a:ext cx="8229600" cy="4876800"/>
          </a:xfrm>
          <a:prstGeom prst="rect">
            <a:avLst/>
          </a:prstGeom>
          <a:noFill/>
          <a:ln>
            <a:noFill/>
          </a:ln>
        </p:spPr>
        <p:txBody>
          <a:bodyPr spcFirstLastPara="1" vert="horz" wrap="square" lIns="91425" tIns="45700" rIns="91425" bIns="45700" rtlCol="0" anchor="t" anchorCtr="0">
            <a:noAutofit/>
          </a:bodyPr>
          <a:lstStyle/>
          <a:p>
            <a:pPr marL="0" indent="0">
              <a:lnSpc>
                <a:spcPct val="100000"/>
              </a:lnSpc>
              <a:spcBef>
                <a:spcPts val="0"/>
              </a:spcBef>
              <a:buNone/>
            </a:pPr>
            <a:r>
              <a:rPr lang="en-US" sz="2400" dirty="0">
                <a:ea typeface="Arial"/>
                <a:cs typeface="Arial"/>
                <a:sym typeface="Arial"/>
              </a:rPr>
              <a:t>When parts of a picture are missing, we fill in the visual gap</a:t>
            </a:r>
            <a:endParaRPr dirty="0"/>
          </a:p>
        </p:txBody>
      </p:sp>
      <p:sp>
        <p:nvSpPr>
          <p:cNvPr id="2" name="Title 1">
            <a:extLst>
              <a:ext uri="{FF2B5EF4-FFF2-40B4-BE49-F238E27FC236}">
                <a16:creationId xmlns:a16="http://schemas.microsoft.com/office/drawing/2014/main" id="{2FF386A4-30FF-E185-C12E-37B84C3D1FED}"/>
              </a:ext>
            </a:extLst>
          </p:cNvPr>
          <p:cNvSpPr txBox="1">
            <a:spLocks/>
          </p:cNvSpPr>
          <p:nvPr/>
        </p:nvSpPr>
        <p:spPr>
          <a:xfrm>
            <a:off x="252919" y="1123837"/>
            <a:ext cx="2947482"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dirty="0"/>
              <a:t>Law of Closure</a:t>
            </a:r>
          </a:p>
        </p:txBody>
      </p:sp>
      <p:pic>
        <p:nvPicPr>
          <p:cNvPr id="2052" name="Picture 4" descr="WWF logo">
            <a:extLst>
              <a:ext uri="{FF2B5EF4-FFF2-40B4-BE49-F238E27FC236}">
                <a16:creationId xmlns:a16="http://schemas.microsoft.com/office/drawing/2014/main" id="{90FFF0CB-712A-D938-AB70-F52A1948F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306" y="1652815"/>
            <a:ext cx="2985407" cy="4442286"/>
          </a:xfrm>
          <a:prstGeom prst="rect">
            <a:avLst/>
          </a:prstGeom>
          <a:noFill/>
          <a:extLst>
            <a:ext uri="{909E8E84-426E-40DD-AFC4-6F175D3DCCD1}">
              <a14:hiddenFill xmlns:a14="http://schemas.microsoft.com/office/drawing/2010/main">
                <a:solidFill>
                  <a:srgbClr val="FFFFFF"/>
                </a:solidFill>
              </a14:hiddenFill>
            </a:ext>
          </a:extLst>
        </p:spPr>
      </p:pic>
      <p:sp>
        <p:nvSpPr>
          <p:cNvPr id="6" name="Arc 5">
            <a:extLst>
              <a:ext uri="{FF2B5EF4-FFF2-40B4-BE49-F238E27FC236}">
                <a16:creationId xmlns:a16="http://schemas.microsoft.com/office/drawing/2014/main" id="{20B4FB92-1BD7-B37D-59BC-ABB801CC1CD6}"/>
              </a:ext>
            </a:extLst>
          </p:cNvPr>
          <p:cNvSpPr/>
          <p:nvPr/>
        </p:nvSpPr>
        <p:spPr>
          <a:xfrm rot="16515343">
            <a:off x="6505974" y="1814287"/>
            <a:ext cx="798286" cy="1436914"/>
          </a:xfrm>
          <a:prstGeom prst="arc">
            <a:avLst>
              <a:gd name="adj1" fmla="val 19082292"/>
              <a:gd name="adj2" fmla="val 0"/>
            </a:avLst>
          </a:prstGeom>
          <a:ln w="76200">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Arc 6">
            <a:extLst>
              <a:ext uri="{FF2B5EF4-FFF2-40B4-BE49-F238E27FC236}">
                <a16:creationId xmlns:a16="http://schemas.microsoft.com/office/drawing/2014/main" id="{79F318F8-268D-2004-5487-1ABC13E4D3AD}"/>
              </a:ext>
            </a:extLst>
          </p:cNvPr>
          <p:cNvSpPr/>
          <p:nvPr/>
        </p:nvSpPr>
        <p:spPr>
          <a:xfrm rot="16515343">
            <a:off x="7330489" y="1716804"/>
            <a:ext cx="798286" cy="1436914"/>
          </a:xfrm>
          <a:prstGeom prst="arc">
            <a:avLst>
              <a:gd name="adj1" fmla="val 19082292"/>
              <a:gd name="adj2" fmla="val 3247823"/>
            </a:avLst>
          </a:prstGeom>
          <a:ln w="76200">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582</TotalTime>
  <Words>1517</Words>
  <Application>Microsoft Macintosh PowerPoint</Application>
  <PresentationFormat>Widescreen</PresentationFormat>
  <Paragraphs>171</Paragraphs>
  <Slides>34</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Corbel</vt:lpstr>
      <vt:lpstr>Helvetica Neue</vt:lpstr>
      <vt:lpstr>Times New Roman</vt:lpstr>
      <vt:lpstr>Wingdings</vt:lpstr>
      <vt:lpstr>Wingdings 2</vt:lpstr>
      <vt:lpstr>Frame</vt:lpstr>
      <vt:lpstr>Communicating with Data – Visualization Fundamentals Pt. 2</vt:lpstr>
      <vt:lpstr>Plan for Today</vt:lpstr>
      <vt:lpstr>PowerPoint Presentation</vt:lpstr>
      <vt:lpstr>PowerPoint Presentation</vt:lpstr>
      <vt:lpstr>Emergence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Group activity: what we draw vs. what we see</vt:lpstr>
      <vt:lpstr>Data  Visuals</vt:lpstr>
      <vt:lpstr>Data  Visuals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Returning to the Marks and Channels Activity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Ab Mosca</cp:lastModifiedBy>
  <cp:revision>27</cp:revision>
  <dcterms:created xsi:type="dcterms:W3CDTF">2023-08-03T18:49:17Z</dcterms:created>
  <dcterms:modified xsi:type="dcterms:W3CDTF">2024-09-16T20:29:06Z</dcterms:modified>
</cp:coreProperties>
</file>